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6.xml" ContentType="application/vnd.openxmlformats-officedocument.theme+xml"/>
  <Override PartName="/ppt/slideLayouts/slideLayout123.xml" ContentType="application/vnd.openxmlformats-officedocument.presentationml.slideLayout+xml"/>
  <Override PartName="/ppt/theme/theme7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9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0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11.xml" ContentType="application/vnd.openxmlformats-officedocument.theme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12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13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75" r:id="rId8"/>
    <p:sldMasterId id="2147484396" r:id="rId9"/>
    <p:sldMasterId id="2147484432" r:id="rId10"/>
    <p:sldMasterId id="2147484468" r:id="rId11"/>
    <p:sldMasterId id="2147484477" r:id="rId12"/>
    <p:sldMasterId id="2147484515" r:id="rId13"/>
    <p:sldMasterId id="2147484544" r:id="rId14"/>
    <p:sldMasterId id="2147484582" r:id="rId15"/>
    <p:sldMasterId id="2147484610" r:id="rId16"/>
    <p:sldMasterId id="2147484626" r:id="rId17"/>
  </p:sldMasterIdLst>
  <p:notesMasterIdLst>
    <p:notesMasterId r:id="rId69"/>
  </p:notesMasterIdLst>
  <p:handoutMasterIdLst>
    <p:handoutMasterId r:id="rId70"/>
  </p:handoutMasterIdLst>
  <p:sldIdLst>
    <p:sldId id="1393" r:id="rId18"/>
    <p:sldId id="261" r:id="rId19"/>
    <p:sldId id="1581" r:id="rId20"/>
    <p:sldId id="1659" r:id="rId21"/>
    <p:sldId id="1653" r:id="rId22"/>
    <p:sldId id="1631" r:id="rId23"/>
    <p:sldId id="1660" r:id="rId24"/>
    <p:sldId id="1578" r:id="rId25"/>
    <p:sldId id="1580" r:id="rId26"/>
    <p:sldId id="1583" r:id="rId27"/>
    <p:sldId id="1582" r:id="rId28"/>
    <p:sldId id="1609" r:id="rId29"/>
    <p:sldId id="1610" r:id="rId30"/>
    <p:sldId id="1584" r:id="rId31"/>
    <p:sldId id="1586" r:id="rId32"/>
    <p:sldId id="1585" r:id="rId33"/>
    <p:sldId id="1633" r:id="rId34"/>
    <p:sldId id="1591" r:id="rId35"/>
    <p:sldId id="1626" r:id="rId36"/>
    <p:sldId id="1627" r:id="rId37"/>
    <p:sldId id="1628" r:id="rId38"/>
    <p:sldId id="1629" r:id="rId39"/>
    <p:sldId id="1630" r:id="rId40"/>
    <p:sldId id="1661" r:id="rId41"/>
    <p:sldId id="258" r:id="rId42"/>
    <p:sldId id="259" r:id="rId43"/>
    <p:sldId id="257" r:id="rId44"/>
    <p:sldId id="260" r:id="rId45"/>
    <p:sldId id="262" r:id="rId46"/>
    <p:sldId id="263" r:id="rId47"/>
    <p:sldId id="264" r:id="rId48"/>
    <p:sldId id="265" r:id="rId49"/>
    <p:sldId id="1632" r:id="rId50"/>
    <p:sldId id="1652" r:id="rId51"/>
    <p:sldId id="1647" r:id="rId52"/>
    <p:sldId id="1662" r:id="rId53"/>
    <p:sldId id="1634" r:id="rId54"/>
    <p:sldId id="1635" r:id="rId55"/>
    <p:sldId id="1636" r:id="rId56"/>
    <p:sldId id="1637" r:id="rId57"/>
    <p:sldId id="1638" r:id="rId58"/>
    <p:sldId id="1663" r:id="rId59"/>
    <p:sldId id="1657" r:id="rId60"/>
    <p:sldId id="1654" r:id="rId61"/>
    <p:sldId id="1656" r:id="rId62"/>
    <p:sldId id="1655" r:id="rId63"/>
    <p:sldId id="266" r:id="rId64"/>
    <p:sldId id="1658" r:id="rId65"/>
    <p:sldId id="1664" r:id="rId66"/>
    <p:sldId id="1665" r:id="rId67"/>
    <p:sldId id="1569" r:id="rId6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140A65-61D1-45DF-8481-7EC8ED7B2C1C}">
          <p14:sldIdLst>
            <p14:sldId id="1393"/>
            <p14:sldId id="261"/>
          </p14:sldIdLst>
        </p14:section>
        <p14:section name="Introduction" id="{6E401647-F206-4985-A371-ACE78707574C}">
          <p14:sldIdLst>
            <p14:sldId id="1581"/>
            <p14:sldId id="1659"/>
            <p14:sldId id="1653"/>
            <p14:sldId id="1631"/>
            <p14:sldId id="1660"/>
            <p14:sldId id="1578"/>
            <p14:sldId id="1580"/>
            <p14:sldId id="1583"/>
            <p14:sldId id="1582"/>
            <p14:sldId id="1609"/>
            <p14:sldId id="1610"/>
          </p14:sldIdLst>
        </p14:section>
        <p14:section name="Development" id="{C3FCDA83-6B70-42C5-9D58-C06D389640BB}">
          <p14:sldIdLst>
            <p14:sldId id="1584"/>
          </p14:sldIdLst>
        </p14:section>
        <p14:section name="Deployment" id="{5DEFE96A-B4D5-436F-AB41-3453BA119BD5}">
          <p14:sldIdLst>
            <p14:sldId id="1586"/>
            <p14:sldId id="1585"/>
            <p14:sldId id="1633"/>
            <p14:sldId id="1591"/>
            <p14:sldId id="1626"/>
            <p14:sldId id="1627"/>
            <p14:sldId id="1628"/>
            <p14:sldId id="1629"/>
            <p14:sldId id="1630"/>
            <p14:sldId id="1661"/>
            <p14:sldId id="258"/>
            <p14:sldId id="259"/>
            <p14:sldId id="257"/>
            <p14:sldId id="260"/>
            <p14:sldId id="262"/>
            <p14:sldId id="263"/>
            <p14:sldId id="264"/>
            <p14:sldId id="265"/>
            <p14:sldId id="1632"/>
            <p14:sldId id="1652"/>
            <p14:sldId id="1647"/>
            <p14:sldId id="1662"/>
            <p14:sldId id="1634"/>
            <p14:sldId id="1635"/>
            <p14:sldId id="1636"/>
            <p14:sldId id="1637"/>
            <p14:sldId id="1638"/>
            <p14:sldId id="1663"/>
            <p14:sldId id="1657"/>
            <p14:sldId id="1654"/>
            <p14:sldId id="1656"/>
            <p14:sldId id="1655"/>
            <p14:sldId id="266"/>
            <p14:sldId id="1658"/>
            <p14:sldId id="1664"/>
            <p14:sldId id="1665"/>
            <p14:sldId id="15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107C10"/>
    <a:srgbClr val="FF8C00"/>
    <a:srgbClr val="FFC073"/>
    <a:srgbClr val="FFCB40"/>
    <a:srgbClr val="292929"/>
    <a:srgbClr val="FFFFFF"/>
    <a:srgbClr val="BAD80A"/>
    <a:srgbClr val="A8000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9" autoAdjust="0"/>
    <p:restoredTop sz="78256" autoAdjust="0"/>
  </p:normalViewPr>
  <p:slideViewPr>
    <p:cSldViewPr>
      <p:cViewPr varScale="1">
        <p:scale>
          <a:sx n="77" d="100"/>
          <a:sy n="77" d="100"/>
        </p:scale>
        <p:origin x="146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2007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7" Type="http://schemas.openxmlformats.org/officeDocument/2006/relationships/slideMaster" Target="slideMasters/slideMaster4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61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4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4/9/2018 11:18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recording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02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what’s needed as opposed everything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2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Upgade what's needs only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17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37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5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22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388712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82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60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794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377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39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858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57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338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88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988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771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992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81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46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159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034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671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606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796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91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190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56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899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4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82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95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053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99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3247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952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12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183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559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6699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04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97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9150B-7DAB-4CD5-A505-3343E575F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57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4/9/2018 4:44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723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52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What are you missing out 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9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4/9/2018 11:07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73.png"/><Relationship Id="rId4" Type="http://schemas.openxmlformats.org/officeDocument/2006/relationships/image" Target="../media/image6.emf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emf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emf"/></Relationships>
</file>

<file path=ppt/slideLayouts/_rels/slideLayout1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6.emf"/><Relationship Id="rId4" Type="http://schemas.openxmlformats.org/officeDocument/2006/relationships/image" Target="../media/image2.emf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emf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6.emf"/><Relationship Id="rId4" Type="http://schemas.openxmlformats.org/officeDocument/2006/relationships/image" Target="../media/image2.emf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emf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3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emf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4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emf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7.png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0.jpg"/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0.jpg"/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Master" Target="../slideMasters/slideMaster11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1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Master" Target="../slideMasters/slideMaster13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Master" Target="../slideMasters/slideMaster14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Master" Target="../slideMasters/slideMaster1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Master" Target="../slideMasters/slideMaster1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Master" Target="../slideMasters/slideMaster1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50" Type="http://schemas.openxmlformats.org/officeDocument/2006/relationships/image" Target="../media/image6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41" Type="http://schemas.openxmlformats.org/officeDocument/2006/relationships/image" Target="../media/image5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3" Type="http://schemas.openxmlformats.org/officeDocument/2006/relationships/image" Target="../media/image65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49" Type="http://schemas.openxmlformats.org/officeDocument/2006/relationships/image" Target="../media/image61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52" Type="http://schemas.openxmlformats.org/officeDocument/2006/relationships/image" Target="../media/image6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48" Type="http://schemas.openxmlformats.org/officeDocument/2006/relationships/image" Target="../media/image60.png"/><Relationship Id="rId8" Type="http://schemas.openxmlformats.org/officeDocument/2006/relationships/image" Target="../media/image20.png"/><Relationship Id="rId51" Type="http://schemas.openxmlformats.org/officeDocument/2006/relationships/image" Target="../media/image6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en Bullet text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804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rgbClr val="89C40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8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8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028409"/>
            <a:ext cx="11887200" cy="572464"/>
          </a:xfrm>
        </p:spPr>
        <p:txBody>
          <a:bodyPr/>
          <a:lstStyle>
            <a:lvl1pPr marL="0" indent="0">
              <a:buFontTx/>
              <a:buNone/>
              <a:defRPr sz="2800" baseline="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7134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dark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028409"/>
            <a:ext cx="11887200" cy="572464"/>
          </a:xfrm>
        </p:spPr>
        <p:txBody>
          <a:bodyPr/>
          <a:lstStyle>
            <a:lvl1pPr marL="0" indent="0">
              <a:buFontTx/>
              <a:buNone/>
              <a:defRPr sz="2800" baseline="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5650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590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178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36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27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76250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768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4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4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47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18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7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Blue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320319"/>
            <a:ext cx="11889564" cy="917575"/>
          </a:xfrm>
        </p:spPr>
        <p:txBody>
          <a:bodyPr/>
          <a:lstStyle>
            <a:lvl1pPr>
              <a:defRPr baseline="0">
                <a:gradFill>
                  <a:gsLst>
                    <a:gs pos="22500">
                      <a:schemeClr val="bg2"/>
                    </a:gs>
                    <a:gs pos="48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313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8"/>
            <a:ext cx="9144000" cy="683264"/>
          </a:xfr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3" y="3145044"/>
            <a:ext cx="3288505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649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458789" y="481014"/>
            <a:ext cx="17367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6540" y="3954458"/>
            <a:ext cx="6399213" cy="1830388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3" y="2117165"/>
            <a:ext cx="10058336" cy="1837298"/>
          </a:xfrm>
          <a:noFill/>
        </p:spPr>
        <p:txBody>
          <a:bodyPr anchorCtr="0"/>
          <a:lstStyle>
            <a:lvl1pPr>
              <a:defRPr sz="5999" spc="-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36545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348343" y="2685143"/>
            <a:ext cx="7112000" cy="3730172"/>
          </a:xfrm>
          <a:prstGeom prst="rect">
            <a:avLst/>
          </a:prstGeom>
          <a:solidFill>
            <a:srgbClr val="0072C6">
              <a:alpha val="8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281" tIns="274281" rIns="365708" bIns="36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47662" y="3781139"/>
            <a:ext cx="7112680" cy="2634176"/>
          </a:xfrm>
        </p:spPr>
        <p:txBody>
          <a:bodyPr wrap="none" lIns="274320" tIns="274320" rIns="274320" bIns="182880"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solidFill>
                  <a:schemeClr val="bg1"/>
                </a:soli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101464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179058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1199"/>
              </a:spcAft>
              <a:buNone/>
              <a:defRPr>
                <a:solidFill>
                  <a:srgbClr val="505050"/>
                </a:solidFill>
              </a:defRPr>
            </a:lvl1pPr>
            <a:lvl2pPr marL="0" indent="0">
              <a:buFontTx/>
              <a:buNone/>
              <a:defRPr sz="2000">
                <a:solidFill>
                  <a:srgbClr val="505050"/>
                </a:solidFill>
              </a:defRPr>
            </a:lvl2pPr>
            <a:lvl3pPr marL="228557" indent="0">
              <a:buNone/>
              <a:defRPr>
                <a:solidFill>
                  <a:srgbClr val="505050"/>
                </a:solidFill>
              </a:defRPr>
            </a:lvl3pPr>
            <a:lvl4pPr marL="457112" indent="0">
              <a:buNone/>
              <a:defRPr>
                <a:solidFill>
                  <a:srgbClr val="505050"/>
                </a:solidFill>
              </a:defRPr>
            </a:lvl4pPr>
            <a:lvl5pPr marL="685669" indent="0"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92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108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419031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14682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3113730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22000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927"/>
            <a:ext cx="12436476" cy="700245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invGray">
          <a:xfrm>
            <a:off x="1" y="-1"/>
            <a:ext cx="5761037" cy="699516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74638" y="5341538"/>
            <a:ext cx="11887264" cy="685972"/>
          </a:xfrm>
          <a:prstGeom prst="rect">
            <a:avLst/>
          </a:prstGeom>
        </p:spPr>
        <p:txBody>
          <a:bodyPr vert="horz" wrap="square" lIns="182854" tIns="109712" rIns="146283" bIns="109712" rtlCol="0" anchor="b" anchorCtr="0">
            <a:noAutofit/>
          </a:bodyPr>
          <a:lstStyle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/>
            <a:r>
              <a:rPr lang="en-US" sz="2400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April 4–6, 2016</a:t>
            </a:r>
            <a:br>
              <a:rPr lang="en-US" sz="2400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2400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New Orleans, Louisiana</a:t>
            </a: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78816" y="1975159"/>
            <a:ext cx="4034254" cy="2129810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274638" y="6158540"/>
            <a:ext cx="1299731" cy="995429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#Env16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14961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880397" y="274706"/>
            <a:ext cx="1299731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4850" y="2125664"/>
            <a:ext cx="9824796" cy="3085503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Welcome</a:t>
            </a:r>
            <a:r>
              <a:rPr lang="en-US" sz="9598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to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2711532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880397" y="274706"/>
            <a:ext cx="1299731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4850" y="2125662"/>
            <a:ext cx="9824796" cy="165122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1242196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 flip="none" rotWithShape="1">
            <a:gsLst>
              <a:gs pos="31000">
                <a:srgbClr val="000000">
                  <a:alpha val="0"/>
                </a:srgbClr>
              </a:gs>
              <a:gs pos="75000">
                <a:srgbClr val="000000">
                  <a:alpha val="5000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713108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47" t="202" r="262" b="15948"/>
          <a:stretch/>
        </p:blipFill>
        <p:spPr>
          <a:xfrm>
            <a:off x="0" y="1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880397" y="274706"/>
            <a:ext cx="1299731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025615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70392" t="14359" b="39785"/>
          <a:stretch/>
        </p:blipFill>
        <p:spPr>
          <a:xfrm>
            <a:off x="0" y="2"/>
            <a:ext cx="12436475" cy="699452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1"/>
            <a:ext cx="12436475" cy="6994526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9599" y="1235325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7817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4527"/>
          <a:stretch/>
        </p:blipFill>
        <p:spPr>
          <a:xfrm>
            <a:off x="0" y="0"/>
            <a:ext cx="12436475" cy="699452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1"/>
            <a:ext cx="12436475" cy="6994526"/>
          </a:xfrm>
          <a:prstGeom prst="rect">
            <a:avLst/>
          </a:prstGeom>
          <a:gradFill flip="none" rotWithShape="1">
            <a:gsLst>
              <a:gs pos="33000">
                <a:schemeClr val="accent1">
                  <a:alpha val="14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9608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3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70392" t="14359" b="39785"/>
          <a:stretch/>
        </p:blipFill>
        <p:spPr>
          <a:xfrm>
            <a:off x="0" y="2"/>
            <a:ext cx="12436475" cy="699452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1"/>
            <a:ext cx="12436475" cy="6994526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9599" y="3102226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71222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288" b="12519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991065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5406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173" t="-3" r="14698" b="15722"/>
          <a:stretch/>
        </p:blipFill>
        <p:spPr>
          <a:xfrm>
            <a:off x="9720775" y="0"/>
            <a:ext cx="886264" cy="699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47" t="-3" r="-6" b="15722"/>
          <a:stretch/>
        </p:blipFill>
        <p:spPr>
          <a:xfrm>
            <a:off x="11197883" y="0"/>
            <a:ext cx="1238592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295" t="-3" r="28500" b="15722"/>
          <a:stretch/>
        </p:blipFill>
        <p:spPr>
          <a:xfrm>
            <a:off x="8243668" y="0"/>
            <a:ext cx="647113" cy="69945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algn="l" defTabSz="932563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998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4233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b="24990"/>
          <a:stretch/>
        </p:blipFill>
        <p:spPr>
          <a:xfrm>
            <a:off x="0" y="1"/>
            <a:ext cx="12436475" cy="699452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63275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750" b="7750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-1"/>
            <a:ext cx="12436475" cy="6994526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382650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37020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20318" r="7132" b="2745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966549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25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8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5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7250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9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chemeClr val="accent4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chemeClr val="accent4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39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78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199">
                <a:solidFill>
                  <a:schemeClr val="accent4"/>
                </a:soli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199">
                <a:solidFill>
                  <a:schemeClr val="accent4"/>
                </a:soli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0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13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91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522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4572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8087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70743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73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97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27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038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669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05020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77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24" indent="0">
              <a:buNone/>
              <a:defRPr/>
            </a:lvl2pPr>
            <a:lvl3pPr marL="600071" indent="0">
              <a:buNone/>
              <a:defRPr/>
            </a:lvl3pPr>
            <a:lvl4pPr marL="887296" indent="0">
              <a:buNone/>
              <a:defRPr/>
            </a:lvl4pPr>
            <a:lvl5pPr marL="1127323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7"/>
            <a:ext cx="12128721" cy="209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109545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545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1109545"/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22986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32418"/>
            <a:r>
              <a:rPr lang="en-US">
                <a:solidFill>
                  <a:srgbClr val="505050"/>
                </a:solidFill>
              </a:rPr>
              <a:t>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32418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3241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638" y="369116"/>
            <a:ext cx="10972800" cy="1024684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98"/>
              </a:spcBef>
              <a:spcAft>
                <a:spcPts val="2400"/>
              </a:spcAft>
              <a:buFontTx/>
              <a:buNone/>
              <a:defRPr lang="en-US" sz="519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32384" rtl="0" eaLnBrk="1" fontAlgn="auto" latinLnBrk="0" hangingPunct="1">
              <a:lnSpc>
                <a:spcPct val="90000"/>
              </a:lnSpc>
              <a:spcBef>
                <a:spcPts val="1198"/>
              </a:spcBef>
              <a:spcAft>
                <a:spcPts val="2400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0" y="1139827"/>
            <a:ext cx="11033125" cy="603741"/>
          </a:xfrm>
          <a:prstGeom prst="rect">
            <a:avLst/>
          </a:prstGeom>
        </p:spPr>
        <p:txBody>
          <a:bodyPr lIns="192024" anchor="t"/>
          <a:lstStyle>
            <a:lvl1pPr marL="0" indent="0">
              <a:buNone/>
              <a:defRPr lang="en-US" sz="3000" kern="120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7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9000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9360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05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41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84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87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56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58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21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5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6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0470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791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9577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7897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92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8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98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01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77741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3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21824" y="280105"/>
            <a:ext cx="11192828" cy="1165754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21824" y="1632056"/>
            <a:ext cx="11192828" cy="7386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637833" y="6459210"/>
            <a:ext cx="746269" cy="53514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237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436475" cy="619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344" y="2771905"/>
            <a:ext cx="11795219" cy="2176074"/>
          </a:xfrm>
        </p:spPr>
        <p:txBody>
          <a:bodyPr anchor="b">
            <a:normAutofit/>
          </a:bodyPr>
          <a:lstStyle>
            <a:lvl1pPr marL="0" indent="0">
              <a:buNone/>
              <a:defRPr sz="489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20426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0343" y="6485614"/>
            <a:ext cx="2901844" cy="373041"/>
          </a:xfrm>
          <a:prstGeom prst="rect">
            <a:avLst/>
          </a:prstGeom>
        </p:spPr>
        <p:txBody>
          <a:bodyPr anchor="ctr"/>
          <a:lstStyle>
            <a:lvl1pPr>
              <a:defRPr sz="1224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1332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" y="0"/>
            <a:ext cx="12432791" cy="699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343" b="2668"/>
          <a:stretch/>
        </p:blipFill>
        <p:spPr>
          <a:xfrm>
            <a:off x="0" y="0"/>
            <a:ext cx="5679650" cy="6994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52" y="1570781"/>
            <a:ext cx="4002373" cy="33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3633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 Title and Content - Whi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310913" y="6484576"/>
            <a:ext cx="2940145" cy="372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" sz="136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‹#›</a:t>
            </a:fld>
            <a:endParaRPr lang="en" sz="136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0912" y="372393"/>
            <a:ext cx="11814651" cy="652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3636C"/>
              </a:buClr>
              <a:buFont typeface="Arial"/>
              <a:buNone/>
              <a:defRPr sz="4352" b="0" i="0" u="none" strike="noStrike" cap="none">
                <a:solidFill>
                  <a:srgbClr val="5363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448"/>
            </a:lvl2pPr>
            <a:lvl3pPr lvl="2" indent="0">
              <a:spcBef>
                <a:spcPts val="0"/>
              </a:spcBef>
              <a:buNone/>
              <a:defRPr sz="2448"/>
            </a:lvl3pPr>
            <a:lvl4pPr lvl="3" indent="0">
              <a:spcBef>
                <a:spcPts val="0"/>
              </a:spcBef>
              <a:buNone/>
              <a:defRPr sz="2448"/>
            </a:lvl4pPr>
            <a:lvl5pPr lvl="4" indent="0">
              <a:spcBef>
                <a:spcPts val="0"/>
              </a:spcBef>
              <a:buNone/>
              <a:defRPr sz="2448"/>
            </a:lvl5pPr>
            <a:lvl6pPr lvl="5" indent="0">
              <a:spcBef>
                <a:spcPts val="0"/>
              </a:spcBef>
              <a:buNone/>
              <a:defRPr sz="2448"/>
            </a:lvl6pPr>
            <a:lvl7pPr lvl="6" indent="0">
              <a:spcBef>
                <a:spcPts val="0"/>
              </a:spcBef>
              <a:buNone/>
              <a:defRPr sz="2448"/>
            </a:lvl7pPr>
            <a:lvl8pPr lvl="7" indent="0">
              <a:spcBef>
                <a:spcPts val="0"/>
              </a:spcBef>
              <a:buNone/>
              <a:defRPr sz="2448"/>
            </a:lvl8pPr>
            <a:lvl9pPr lvl="8" indent="0">
              <a:spcBef>
                <a:spcPts val="0"/>
              </a:spcBef>
              <a:buNone/>
              <a:defRPr sz="2448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0912" y="1861969"/>
            <a:ext cx="11814651" cy="561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155" marR="0" lvl="0" indent="-60448" algn="l" rtl="0">
              <a:lnSpc>
                <a:spcPct val="90000"/>
              </a:lnSpc>
              <a:spcBef>
                <a:spcPts val="1020"/>
              </a:spcBef>
              <a:buClr>
                <a:schemeClr val="accent1"/>
              </a:buClr>
              <a:buSzPct val="100000"/>
              <a:buFont typeface="Arial"/>
              <a:buChar char="•"/>
              <a:defRPr sz="272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99465" marR="0" lvl="1" indent="-77718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100000"/>
              <a:buFont typeface="Arial"/>
              <a:buChar char="−"/>
              <a:defRPr sz="244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65774" marR="0" lvl="2" indent="-103624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100000"/>
              <a:buFont typeface="Arial"/>
              <a:buChar char="•"/>
              <a:defRPr sz="204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32084" marR="0" lvl="3" indent="-116577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96428"/>
              <a:buFont typeface="Arial"/>
              <a:buChar char="−"/>
              <a:defRPr sz="183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98394" marR="0" lvl="4" indent="-116577" algn="l" rtl="0">
              <a:lnSpc>
                <a:spcPct val="90000"/>
              </a:lnSpc>
              <a:spcBef>
                <a:spcPts val="510"/>
              </a:spcBef>
              <a:buClr>
                <a:schemeClr val="accent1"/>
              </a:buClr>
              <a:buSzPct val="96428"/>
              <a:buFont typeface="Noto Sans Symbols"/>
              <a:buChar char="➢"/>
              <a:defRPr sz="183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4703" marR="0" lvl="5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31013" marR="0" lvl="6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97323" marR="0" lvl="7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3633" marR="0" lvl="8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310912" y="1042702"/>
            <a:ext cx="11814651" cy="5801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20"/>
              </a:spcBef>
              <a:buClr>
                <a:schemeClr val="dk2"/>
              </a:buClr>
              <a:buFont typeface="Arial"/>
              <a:buNone/>
              <a:defRPr sz="285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99465" marR="0" lvl="1" indent="-77718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100000"/>
              <a:buFont typeface="Arial"/>
              <a:buChar char="•"/>
              <a:defRPr sz="24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65774" marR="0" lvl="2" indent="-103624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10000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32084" marR="0" lvl="3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98394" marR="0" lvl="4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64703" marR="0" lvl="5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31013" marR="0" lvl="6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97323" marR="0" lvl="7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3633" marR="0" lvl="8" indent="-116577" algn="l" rtl="0">
              <a:lnSpc>
                <a:spcPct val="90000"/>
              </a:lnSpc>
              <a:spcBef>
                <a:spcPts val="510"/>
              </a:spcBef>
              <a:buClr>
                <a:schemeClr val="dk1"/>
              </a:buClr>
              <a:buSzPct val="96428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4147" y="6515339"/>
            <a:ext cx="1191417" cy="310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99169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dt" idx="10"/>
          </p:nvPr>
        </p:nvSpPr>
        <p:spPr>
          <a:xfrm>
            <a:off x="855008" y="6482888"/>
            <a:ext cx="2798204" cy="372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631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2619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8929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5239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31549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7858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4168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30478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ftr" idx="11"/>
          </p:nvPr>
        </p:nvSpPr>
        <p:spPr>
          <a:xfrm>
            <a:off x="4119583" y="6482888"/>
            <a:ext cx="4197309" cy="372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631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2619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8929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5239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31549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7858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4168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30478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783261" y="6482888"/>
            <a:ext cx="2798204" cy="37239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" sz="1224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" sz="1224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57012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- Whi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10913" y="6484576"/>
            <a:ext cx="2940145" cy="372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" sz="136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‹#›</a:t>
            </a:fld>
            <a:endParaRPr lang="en" sz="136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4147" y="6515339"/>
            <a:ext cx="1191417" cy="3108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0912" y="372393"/>
            <a:ext cx="11814651" cy="652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3636C"/>
              </a:buClr>
              <a:buFont typeface="Arial"/>
              <a:buNone/>
              <a:defRPr sz="4352" b="0" i="0" u="none" strike="noStrike" cap="none">
                <a:solidFill>
                  <a:srgbClr val="5363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448"/>
            </a:lvl2pPr>
            <a:lvl3pPr lvl="2" indent="0">
              <a:spcBef>
                <a:spcPts val="0"/>
              </a:spcBef>
              <a:buNone/>
              <a:defRPr sz="2448"/>
            </a:lvl3pPr>
            <a:lvl4pPr lvl="3" indent="0">
              <a:spcBef>
                <a:spcPts val="0"/>
              </a:spcBef>
              <a:buNone/>
              <a:defRPr sz="2448"/>
            </a:lvl4pPr>
            <a:lvl5pPr lvl="4" indent="0">
              <a:spcBef>
                <a:spcPts val="0"/>
              </a:spcBef>
              <a:buNone/>
              <a:defRPr sz="2448"/>
            </a:lvl5pPr>
            <a:lvl6pPr lvl="5" indent="0">
              <a:spcBef>
                <a:spcPts val="0"/>
              </a:spcBef>
              <a:buNone/>
              <a:defRPr sz="2448"/>
            </a:lvl6pPr>
            <a:lvl7pPr lvl="6" indent="0">
              <a:spcBef>
                <a:spcPts val="0"/>
              </a:spcBef>
              <a:buNone/>
              <a:defRPr sz="2448"/>
            </a:lvl7pPr>
            <a:lvl8pPr lvl="7" indent="0">
              <a:spcBef>
                <a:spcPts val="0"/>
              </a:spcBef>
              <a:buNone/>
              <a:defRPr sz="2448"/>
            </a:lvl8pPr>
            <a:lvl9pPr lvl="8" indent="0">
              <a:spcBef>
                <a:spcPts val="0"/>
              </a:spcBef>
              <a:buNone/>
              <a:defRPr sz="244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15122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_Irv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37594" t="32172" r="-17903" b="-9"/>
          <a:stretch/>
        </p:blipFill>
        <p:spPr>
          <a:xfrm flipH="1">
            <a:off x="0" y="-8923"/>
            <a:ext cx="12436475" cy="700344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0" y="-3742"/>
            <a:ext cx="2801257" cy="6999254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222985"/>
            <a:ext cx="5605670" cy="26201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 bwMode="black">
          <a:xfrm>
            <a:off x="216316" y="1506275"/>
            <a:ext cx="5428409" cy="188820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500" dirty="0">
                <a:solidFill>
                  <a:schemeClr val="bg1"/>
                </a:solidFill>
                <a:latin typeface="+mj-lt"/>
              </a:rPr>
              <a:t>Beyond </a:t>
            </a:r>
            <a:endParaRPr lang="en-US" sz="7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 bwMode="black">
          <a:xfrm>
            <a:off x="347121" y="5694300"/>
            <a:ext cx="152990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/>
                </a:solidFill>
                <a:latin typeface="+mn-lt"/>
                <a:cs typeface="Segoe UI Light" panose="020B0502040204020203" pitchFamily="34" charset="0"/>
              </a:rPr>
              <a:t>Location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2" y="479109"/>
            <a:ext cx="1449940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455 -4.26691E-6 L -3.40311E-6 -4.26691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455 4.53473E-6 L 2.55297E-8 4.53473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455 1.13028E-6 L -4.09752E-6 1.13028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5" grpId="0"/>
      <p:bldP spid="5" grpId="1"/>
      <p:bldP spid="5" grpId="2"/>
      <p:bldP spid="11" grpId="0"/>
      <p:bldP spid="11" grpId="1"/>
      <p:bldP spid="11" grpId="2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_Irv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37594" t="32172" r="-17903" b="-9"/>
          <a:stretch/>
        </p:blipFill>
        <p:spPr>
          <a:xfrm flipH="1">
            <a:off x="0" y="-8923"/>
            <a:ext cx="12436475" cy="700344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0" y="-3742"/>
            <a:ext cx="2801257" cy="6999254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0" y="1222985"/>
            <a:ext cx="7402286" cy="4516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 bwMode="black">
          <a:xfrm>
            <a:off x="263154" y="6053223"/>
            <a:ext cx="1305742" cy="6001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chemeClr val="accent2"/>
                </a:solidFill>
                <a:latin typeface="+mn-lt"/>
                <a:cs typeface="Segoe UI Light" panose="020B0502040204020203" pitchFamily="34" charset="0"/>
              </a:rPr>
              <a:t>Beyond</a:t>
            </a:r>
            <a:endParaRPr lang="en-US" sz="22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1806350"/>
            <a:ext cx="5762309" cy="1822315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4061645"/>
            <a:ext cx="5762309" cy="122155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2" y="479109"/>
            <a:ext cx="1449940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6 -1.05311E-6 L 4.36303E-6 -1.05311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0.01455 -2.79165E-6 L 2.01174E-6 -2.79165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455 4.76623E-7 L -1.01098E-6 4.76623E-7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455 -3.6768E-7 L 8.55246E-7 -3.6768E-7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6" grpId="0"/>
      <p:bldP spid="16" grpId="1"/>
      <p:bldP spid="16" grpId="2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0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050"/>
                  </p:stCondLst>
                  <p:childTnLst>
                    <p:animMotion origin="layout" path="M -0.01455 -2.79165E-6 L 2.01174E-6 -2.79165E-6 " pathEditMode="relative" rAng="0" ptsTypes="AA">
                      <p:cBhvr>
                        <p:cTn dur="95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3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350"/>
                  </p:stCondLst>
                  <p:childTnLst>
                    <p:animScale>
                      <p:cBhvr>
                        <p:cTn dur="500" fill="hold"/>
                        <p:tgtEl>
                          <p:spTgt spid="3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23505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51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90786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91965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450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4825"/>
            <a:ext cx="12443287" cy="699934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-3742"/>
            <a:ext cx="2772229" cy="6999254"/>
          </a:xfrm>
          <a:prstGeom prst="rect">
            <a:avLst/>
          </a:prstGeom>
          <a:solidFill>
            <a:srgbClr val="282828">
              <a:alpha val="8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222985"/>
            <a:ext cx="7402286" cy="346512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263154" y="6053223"/>
            <a:ext cx="13905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/>
                </a:solidFill>
                <a:latin typeface="+mn-lt"/>
                <a:cs typeface="Segoe UI Light" panose="020B0502040204020203" pitchFamily="34" charset="0"/>
              </a:rPr>
              <a:t>Beyond</a:t>
            </a:r>
            <a:endParaRPr lang="en-US" sz="24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639" y="1935689"/>
            <a:ext cx="5029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74638" y="3635149"/>
            <a:ext cx="5029200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519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455 4.76623E-7 L -1.01098E-6 4.76623E-7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2"/>
          <p:cNvPicPr>
            <a:picLocks noChangeAspect="1"/>
          </p:cNvPicPr>
          <p:nvPr userDrawn="1"/>
        </p:nvPicPr>
        <p:blipFill rotWithShape="1">
          <a:blip r:embed="rId2"/>
          <a:srcRect t="9951" r="275" b="5915"/>
          <a:stretch/>
        </p:blipFill>
        <p:spPr>
          <a:xfrm>
            <a:off x="-1" y="-26193"/>
            <a:ext cx="12436475" cy="699473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-3742"/>
            <a:ext cx="2772229" cy="6999254"/>
          </a:xfrm>
          <a:prstGeom prst="rect">
            <a:avLst/>
          </a:prstGeom>
          <a:solidFill>
            <a:srgbClr val="282828">
              <a:alpha val="8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 bwMode="black">
          <a:xfrm>
            <a:off x="263154" y="6053223"/>
            <a:ext cx="13905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/>
                </a:solidFill>
                <a:latin typeface="+mn-lt"/>
                <a:cs typeface="Segoe UI Light" panose="020B0502040204020203" pitchFamily="34" charset="0"/>
              </a:rPr>
              <a:t>Beyond</a:t>
            </a:r>
            <a:endParaRPr lang="en-US" sz="24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1222985"/>
            <a:ext cx="7402286" cy="346512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74638" y="3635149"/>
            <a:ext cx="5029200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639" y="1935693"/>
            <a:ext cx="50292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6600" b="0" kern="1200" cap="none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2705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455 4.76623E-7 L -1.01098E-6 4.76623E-7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ChangeAspect="1"/>
          </p:cNvPicPr>
          <p:nvPr userDrawn="1"/>
        </p:nvPicPr>
        <p:blipFill rotWithShape="1">
          <a:blip r:embed="rId2"/>
          <a:srcRect t="14634"/>
          <a:stretch/>
        </p:blipFill>
        <p:spPr>
          <a:xfrm>
            <a:off x="0" y="-4825"/>
            <a:ext cx="12436475" cy="699951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-1"/>
            <a:ext cx="12436474" cy="6994525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grpSp>
        <p:nvGrpSpPr>
          <p:cNvPr id="14" name="Group 13"/>
          <p:cNvGrpSpPr/>
          <p:nvPr userDrawn="1"/>
        </p:nvGrpSpPr>
        <p:grpSpPr bwMode="ltGray">
          <a:xfrm>
            <a:off x="5217960" y="3566160"/>
            <a:ext cx="2000555" cy="318517"/>
            <a:chOff x="5060090" y="4269340"/>
            <a:chExt cx="2000555" cy="318517"/>
          </a:xfrm>
        </p:grpSpPr>
        <p:sp>
          <p:nvSpPr>
            <p:cNvPr id="15" name="Rectangle 14"/>
            <p:cNvSpPr/>
            <p:nvPr/>
          </p:nvSpPr>
          <p:spPr bwMode="ltGray">
            <a:xfrm>
              <a:off x="5656080" y="4269340"/>
              <a:ext cx="790575" cy="318517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28575" cap="sq" cmpd="sng">
              <a:solidFill>
                <a:schemeClr val="bg1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4" tIns="45710" rIns="91424" bIns="45710" rtlCol="0" anchor="ctr"/>
            <a:lstStyle/>
            <a:p>
              <a:pPr algn="ctr" defTabSz="914228"/>
              <a:endParaRPr lang="en-US">
                <a:solidFill>
                  <a:srgbClr val="E4DED8"/>
                </a:solidFill>
              </a:endParaRPr>
            </a:p>
          </p:txBody>
        </p:sp>
        <p:sp>
          <p:nvSpPr>
            <p:cNvPr id="16" name="Text Placeholder 13"/>
            <p:cNvSpPr txBox="1">
              <a:spLocks/>
            </p:cNvSpPr>
            <p:nvPr/>
          </p:nvSpPr>
          <p:spPr bwMode="ltGray">
            <a:xfrm>
              <a:off x="5060090" y="4320335"/>
              <a:ext cx="2000555" cy="195011"/>
            </a:xfrm>
            <a:prstGeom prst="rect">
              <a:avLst/>
            </a:prstGeom>
            <a:noFill/>
          </p:spPr>
          <p:txBody>
            <a:bodyPr vert="horz" lIns="91424" tIns="45710" rIns="91424" bIns="4571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ts val="2000"/>
                </a:lnSpc>
                <a:spcBef>
                  <a:spcPct val="20000"/>
                </a:spcBef>
                <a:buFontTx/>
                <a:buNone/>
                <a:defRPr sz="1600" b="1" kern="1200" spc="3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4400" b="1" u="sng" kern="1200" spc="400" baseline="0">
                  <a:solidFill>
                    <a:srgbClr val="EC5038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2000" b="1" i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2000" b="1" i="1" kern="1200" spc="3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1800" b="1" i="1" kern="1200">
                  <a:solidFill>
                    <a:schemeClr val="tx2"/>
                  </a:solidFill>
                  <a:latin typeface="Graphik Regular" panose="020B050303020206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kern="0" dirty="0">
                  <a:solidFill>
                    <a:schemeClr val="bg1"/>
                  </a:solidFill>
                </a:rPr>
                <a:t>PLAY</a:t>
              </a:r>
            </a:p>
          </p:txBody>
        </p:sp>
      </p:grpSp>
      <p:sp>
        <p:nvSpPr>
          <p:cNvPr id="3" name="TextBox 2"/>
          <p:cNvSpPr txBox="1"/>
          <p:nvPr userDrawn="1"/>
        </p:nvSpPr>
        <p:spPr bwMode="ltGray">
          <a:xfrm>
            <a:off x="5097418" y="2382489"/>
            <a:ext cx="2241639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+mj-lt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38158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4825"/>
            <a:ext cx="12443287" cy="699934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-3742"/>
            <a:ext cx="12443286" cy="6999254"/>
          </a:xfrm>
          <a:prstGeom prst="rect">
            <a:avLst/>
          </a:prstGeom>
          <a:solidFill>
            <a:srgbClr val="282828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638" y="2125662"/>
            <a:ext cx="5029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848999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824"/>
            <a:ext cx="12436475" cy="699934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-4824"/>
            <a:ext cx="12443286" cy="6999254"/>
          </a:xfrm>
          <a:prstGeom prst="rect">
            <a:avLst/>
          </a:prstGeom>
          <a:solidFill>
            <a:srgbClr val="282828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638" y="2125662"/>
            <a:ext cx="5029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7425323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401"/>
            <a:ext cx="12443284" cy="70231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-3742"/>
            <a:ext cx="12443286" cy="6999254"/>
          </a:xfrm>
          <a:prstGeom prst="rect">
            <a:avLst/>
          </a:prstGeom>
          <a:solidFill>
            <a:srgbClr val="282828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638" y="2125662"/>
            <a:ext cx="5029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853476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44160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00455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2" y="479109"/>
            <a:ext cx="1449940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2753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2" y="479109"/>
            <a:ext cx="1449940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37566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04618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01B21-706C-4CF8-9DD5-E21775540E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33184" y="233152"/>
            <a:ext cx="11970108" cy="512932"/>
          </a:xfrm>
        </p:spPr>
        <p:txBody>
          <a:bodyPr tIns="4572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slide)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33184" y="746083"/>
            <a:ext cx="11970107" cy="553998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33184" y="1585426"/>
            <a:ext cx="11970108" cy="2640723"/>
          </a:xfrm>
        </p:spPr>
        <p:txBody>
          <a:bodyPr tIns="137160"/>
          <a:lstStyle>
            <a:lvl1pPr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defRPr spc="-31" baseline="0">
                <a:solidFill>
                  <a:schemeClr val="tx2"/>
                </a:solidFill>
              </a:defRPr>
            </a:lvl1pPr>
            <a:lvl2pPr marL="746077" indent="-279779">
              <a:spcBef>
                <a:spcPts val="612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9628552" y="233151"/>
            <a:ext cx="2574740" cy="345294"/>
          </a:xfrm>
          <a:solidFill>
            <a:schemeClr val="accent1"/>
          </a:solidFill>
        </p:spPr>
        <p:txBody>
          <a:bodyPr lIns="0" tIns="0" rIns="0" bIns="0" anchor="ctr" anchorCtr="0">
            <a:normAutofit/>
          </a:bodyPr>
          <a:lstStyle>
            <a:lvl1pPr algn="ctr">
              <a:defRPr sz="163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329299" y="500915"/>
            <a:ext cx="596866" cy="61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9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30000" decel="7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01914 4.07407E-6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01B21-706C-4CF8-9DD5-E21775540E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33184" y="233151"/>
            <a:ext cx="11970108" cy="65282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(Chart slide)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233184" y="1861965"/>
            <a:ext cx="11970107" cy="73866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33184" y="5911685"/>
            <a:ext cx="11970107" cy="410690"/>
          </a:xfrm>
        </p:spPr>
        <p:txBody>
          <a:bodyPr lIns="146304" tIns="91440" bIns="91440"/>
          <a:lstStyle>
            <a:lvl1pPr>
              <a:defRPr sz="1632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Source Information , Last Refreshed, URL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33184" y="932603"/>
            <a:ext cx="11970107" cy="553998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547540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33184" y="233152"/>
            <a:ext cx="5829598" cy="5129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(Photo)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295966" y="0"/>
            <a:ext cx="6140509" cy="1292662"/>
          </a:xfrm>
        </p:spPr>
        <p:txBody>
          <a:bodyPr lIns="365760" tIns="640080" rIns="27432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E01B21-706C-4CF8-9DD5-E21775540E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33184" y="1585426"/>
            <a:ext cx="5829598" cy="3871829"/>
          </a:xfrm>
        </p:spPr>
        <p:txBody>
          <a:bodyPr tIns="137160"/>
          <a:lstStyle>
            <a:lvl1pPr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defRPr spc="-31" baseline="0">
                <a:solidFill>
                  <a:schemeClr val="tx2"/>
                </a:solidFill>
              </a:defRPr>
            </a:lvl1pPr>
            <a:lvl2pPr marL="746077" indent="-279779">
              <a:spcBef>
                <a:spcPts val="612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233184" y="746083"/>
            <a:ext cx="5829598" cy="553998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9628552" y="233151"/>
            <a:ext cx="2574740" cy="345294"/>
          </a:xfrm>
          <a:solidFill>
            <a:schemeClr val="accent1"/>
          </a:solidFill>
        </p:spPr>
        <p:txBody>
          <a:bodyPr lIns="0" tIns="0" rIns="0" bIns="0" anchor="ctr" anchorCtr="0">
            <a:normAutofit/>
          </a:bodyPr>
          <a:lstStyle>
            <a:lvl1pPr algn="ctr">
              <a:defRPr sz="163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 rot="5400000">
            <a:off x="-329299" y="500915"/>
            <a:ext cx="596866" cy="61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0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30000" decel="7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01914 4.07407E-6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584169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08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49250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65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79524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206437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751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7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2268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14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80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63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0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86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73361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6074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44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816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216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71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58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6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12860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0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7200" cy="2294898"/>
          </a:xfrm>
        </p:spPr>
        <p:txBody>
          <a:bodyPr>
            <a:spAutoFit/>
          </a:bodyPr>
          <a:lstStyle>
            <a:lvl1pPr marL="0" indent="0">
              <a:buClr>
                <a:schemeClr val="bg1"/>
              </a:buClr>
              <a:buFontTx/>
              <a:buNone/>
              <a:defRPr>
                <a:solidFill>
                  <a:srgbClr val="0072C6"/>
                </a:solidFill>
              </a:defRPr>
            </a:lvl1pPr>
            <a:lvl2pPr marL="583554" indent="-241033">
              <a:buClr>
                <a:schemeClr val="bg1"/>
              </a:buClr>
              <a:buFont typeface="Symbol" panose="05050102010706020507" pitchFamily="18" charset="2"/>
              <a:buChar char="-"/>
              <a:defRPr/>
            </a:lvl2pPr>
            <a:lvl3pPr marL="799216" indent="-228347">
              <a:buClr>
                <a:schemeClr val="bg1"/>
              </a:buClr>
              <a:buFont typeface="Segoe UI" panose="020B0502040204020203" pitchFamily="34" charset="0"/>
              <a:buChar char="&gt;"/>
              <a:defRPr sz="2397"/>
            </a:lvl3pPr>
            <a:lvl4pPr marL="1027562" indent="-228347">
              <a:buClr>
                <a:schemeClr val="bg1"/>
              </a:buClr>
              <a:buFont typeface="Segoe UI" panose="020B0502040204020203" pitchFamily="34" charset="0"/>
              <a:buChar char="-"/>
              <a:defRPr sz="1998"/>
            </a:lvl4pPr>
            <a:lvl5pPr marL="1255909" indent="-228347">
              <a:buClr>
                <a:schemeClr val="bg1"/>
              </a:buClr>
              <a:buFont typeface="Arial" panose="020B0604020202020204" pitchFamily="34" charset="0"/>
              <a:buChar char="•"/>
              <a:defRPr sz="199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4380289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 or 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6064" y="2900034"/>
            <a:ext cx="10056812" cy="110001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Demo or video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1938" y="3944683"/>
            <a:ext cx="10058401" cy="118320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6712" y="6026927"/>
            <a:ext cx="2511677" cy="5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9912"/>
      </p:ext>
    </p:extLst>
  </p:cSld>
  <p:clrMapOvr>
    <a:masterClrMapping/>
  </p:clrMapOvr>
  <p:transition spd="slow">
    <p:push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209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209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09C1-8641-440A-A803-6428070983A1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1324-61F6-4F6C-ABD0-5736B5380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1517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CEB7-0FE6-4BBC-911E-990262339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71B4E-53F1-4342-B95A-40DB4A326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2882-E7EB-42FB-A004-9D748ADF2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3422C-A6D2-42AD-B574-F6F003B2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172BE-C810-4D25-A5F1-2D3F07EB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5588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634F-0205-4527-BF9C-70765685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BC19-DFBA-42CB-8819-B6202BED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E414-F3EB-4966-A734-33DC1756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8A464-A9A3-4F12-8903-111E39A8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1C1B0-39F3-4DCD-98AF-4E3E45F5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149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86B1-A3EC-4CAB-8EDD-F9450A19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AE67B-55CE-4956-9CD1-F806141DE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B4AA-5439-48DE-ADC8-C75BFA5C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53EE3-F0BC-4E45-8309-0A5CA751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3701A-982A-4162-A697-DEB24F81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5243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862A-32C9-4823-8862-CDD645CA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86C5E-1FC8-4034-BD49-DEF152718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7776D-0D10-46CF-8B76-29B4978CA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F1521-CA31-4B72-8A20-98956E4A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9F42D-9438-4E9F-A570-05C22D45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4DDDB-B352-4874-A21C-4AACD331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753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ACD8-EC7D-4A8D-9BC9-69E479B3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B54B2-7105-4811-AFE4-A024DEAE5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E622A-881B-4DCA-ABF7-D7CCE9DC0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42B75-1CFD-4A6B-954B-3B5EEFF06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4852F-DF62-4B22-9430-5F53DFB3B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2CF9A-E7CC-4CF5-9E83-2F53D8C6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01A9-B7DD-4146-970E-0B37B5D2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117AB-2606-491D-81FE-AAE7D048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1675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CC07-9ECE-40DF-8CA7-9415EB2E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04236-F6A1-46D2-B441-09FE7770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F4474-94AE-4F13-B59D-B1E11B42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0142B-66E4-4963-9BDD-093D1CE5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2018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30C3F-A577-4FF5-A999-2BECCDAD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812B-A6FC-4269-8402-64E8499D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BC3-1CC1-45C6-8D08-577C6987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87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1959-5AD5-4B88-8BE0-78A2887D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AD16-DC29-4CF4-BD75-1C1DCAC3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19283-12F9-4D03-939F-FAB443641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0D7CC-498F-49DB-9D47-3B4A54ED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F3E5A-E99B-4099-BB28-DCEFF5E3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016CD-94ED-40C5-B569-B23E649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61193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8325-C97A-44B9-AE22-A84A4685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A82F3-742C-4992-8FAC-2793CAED5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FC578-EDCE-4AC5-8A45-B93E6EF8D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E7979-0E51-4205-AC09-F742A94C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F877C-695D-4E25-872A-1E035C3D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6509A-84BB-4AE5-9974-A24C713C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4229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7253-C86F-4B67-8D35-CC8C5F9F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D9989-1A26-49AD-9A37-FB59DAA30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4A308-3E39-4A56-83F4-40D3F035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6471-E475-4B89-B78F-637CD74B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4945C-408D-4F6D-A5B5-ED18FF8C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5901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68171-01C9-4F0C-89BD-EF3C8933C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1A3F5-1549-4E26-9A16-105FA9A65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B3B7C-2BF2-44FF-A726-85FEBD2EB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574D-581A-4217-8078-C9B202BD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A961A-BD04-4872-AB65-B2943CBB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2735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4459688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8117487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8787" cy="1881329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60923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84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 bwMode="gray">
          <a:xfrm>
            <a:off x="5441429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4937760" cy="1828800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4937760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493776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269" name="Group 268"/>
          <p:cNvGrpSpPr>
            <a:grpSpLocks noChangeAspect="1"/>
          </p:cNvGrpSpPr>
          <p:nvPr userDrawn="1"/>
        </p:nvGrpSpPr>
        <p:grpSpPr>
          <a:xfrm>
            <a:off x="6694598" y="1394165"/>
            <a:ext cx="4654684" cy="5600360"/>
            <a:chOff x="7176542" y="1394165"/>
            <a:chExt cx="4654684" cy="5600360"/>
          </a:xfrm>
        </p:grpSpPr>
        <p:grpSp>
          <p:nvGrpSpPr>
            <p:cNvPr id="270" name="Group 269"/>
            <p:cNvGrpSpPr/>
            <p:nvPr userDrawn="1"/>
          </p:nvGrpSpPr>
          <p:grpSpPr bwMode="gray">
            <a:xfrm>
              <a:off x="9706954" y="2211463"/>
              <a:ext cx="1309538" cy="1272388"/>
              <a:chOff x="10291816" y="2168420"/>
              <a:chExt cx="1321322" cy="1283838"/>
            </a:xfrm>
            <a:solidFill>
              <a:srgbClr val="FF8C00"/>
            </a:solidFill>
          </p:grpSpPr>
          <p:sp>
            <p:nvSpPr>
              <p:cNvPr id="281" name="Freeform 592"/>
              <p:cNvSpPr>
                <a:spLocks noEditPoints="1"/>
              </p:cNvSpPr>
              <p:nvPr/>
            </p:nvSpPr>
            <p:spPr bwMode="gray">
              <a:xfrm>
                <a:off x="10413637" y="2262131"/>
                <a:ext cx="1077675" cy="1087043"/>
              </a:xfrm>
              <a:custGeom>
                <a:avLst/>
                <a:gdLst>
                  <a:gd name="T0" fmla="*/ 25 w 53"/>
                  <a:gd name="T1" fmla="*/ 1 h 54"/>
                  <a:gd name="T2" fmla="*/ 1 w 53"/>
                  <a:gd name="T3" fmla="*/ 29 h 54"/>
                  <a:gd name="T4" fmla="*/ 28 w 53"/>
                  <a:gd name="T5" fmla="*/ 53 h 54"/>
                  <a:gd name="T6" fmla="*/ 52 w 53"/>
                  <a:gd name="T7" fmla="*/ 25 h 54"/>
                  <a:gd name="T8" fmla="*/ 25 w 53"/>
                  <a:gd name="T9" fmla="*/ 1 h 54"/>
                  <a:gd name="T10" fmla="*/ 27 w 53"/>
                  <a:gd name="T11" fmla="*/ 39 h 54"/>
                  <a:gd name="T12" fmla="*/ 14 w 53"/>
                  <a:gd name="T13" fmla="*/ 28 h 54"/>
                  <a:gd name="T14" fmla="*/ 26 w 53"/>
                  <a:gd name="T15" fmla="*/ 15 h 54"/>
                  <a:gd name="T16" fmla="*/ 39 w 53"/>
                  <a:gd name="T17" fmla="*/ 26 h 54"/>
                  <a:gd name="T18" fmla="*/ 27 w 53"/>
                  <a:gd name="T19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4">
                    <a:moveTo>
                      <a:pt x="25" y="1"/>
                    </a:moveTo>
                    <a:cubicBezTo>
                      <a:pt x="10" y="2"/>
                      <a:pt x="0" y="14"/>
                      <a:pt x="1" y="29"/>
                    </a:cubicBezTo>
                    <a:cubicBezTo>
                      <a:pt x="2" y="43"/>
                      <a:pt x="14" y="54"/>
                      <a:pt x="28" y="53"/>
                    </a:cubicBezTo>
                    <a:cubicBezTo>
                      <a:pt x="42" y="52"/>
                      <a:pt x="53" y="39"/>
                      <a:pt x="52" y="25"/>
                    </a:cubicBezTo>
                    <a:cubicBezTo>
                      <a:pt x="51" y="11"/>
                      <a:pt x="39" y="0"/>
                      <a:pt x="25" y="1"/>
                    </a:cubicBezTo>
                    <a:close/>
                    <a:moveTo>
                      <a:pt x="27" y="39"/>
                    </a:moveTo>
                    <a:cubicBezTo>
                      <a:pt x="20" y="40"/>
                      <a:pt x="15" y="34"/>
                      <a:pt x="14" y="28"/>
                    </a:cubicBezTo>
                    <a:cubicBezTo>
                      <a:pt x="14" y="21"/>
                      <a:pt x="19" y="15"/>
                      <a:pt x="26" y="15"/>
                    </a:cubicBezTo>
                    <a:cubicBezTo>
                      <a:pt x="32" y="14"/>
                      <a:pt x="38" y="19"/>
                      <a:pt x="39" y="26"/>
                    </a:cubicBezTo>
                    <a:cubicBezTo>
                      <a:pt x="39" y="33"/>
                      <a:pt x="34" y="39"/>
                      <a:pt x="2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593"/>
              <p:cNvSpPr>
                <a:spLocks/>
              </p:cNvSpPr>
              <p:nvPr/>
            </p:nvSpPr>
            <p:spPr bwMode="gray">
              <a:xfrm>
                <a:off x="10844705" y="2168420"/>
                <a:ext cx="178053" cy="299874"/>
              </a:xfrm>
              <a:custGeom>
                <a:avLst/>
                <a:gdLst>
                  <a:gd name="T0" fmla="*/ 9 w 9"/>
                  <a:gd name="T1" fmla="*/ 13 h 15"/>
                  <a:gd name="T2" fmla="*/ 7 w 9"/>
                  <a:gd name="T3" fmla="*/ 15 h 15"/>
                  <a:gd name="T4" fmla="*/ 2 w 9"/>
                  <a:gd name="T5" fmla="*/ 15 h 15"/>
                  <a:gd name="T6" fmla="*/ 0 w 9"/>
                  <a:gd name="T7" fmla="*/ 13 h 15"/>
                  <a:gd name="T8" fmla="*/ 1 w 9"/>
                  <a:gd name="T9" fmla="*/ 2 h 15"/>
                  <a:gd name="T10" fmla="*/ 3 w 9"/>
                  <a:gd name="T11" fmla="*/ 0 h 15"/>
                  <a:gd name="T12" fmla="*/ 4 w 9"/>
                  <a:gd name="T13" fmla="*/ 0 h 15"/>
                  <a:gd name="T14" fmla="*/ 6 w 9"/>
                  <a:gd name="T15" fmla="*/ 2 h 15"/>
                  <a:gd name="T16" fmla="*/ 9 w 9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5">
                    <a:moveTo>
                      <a:pt x="9" y="13"/>
                    </a:moveTo>
                    <a:cubicBezTo>
                      <a:pt x="9" y="14"/>
                      <a:pt x="8" y="15"/>
                      <a:pt x="7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594"/>
              <p:cNvSpPr>
                <a:spLocks/>
              </p:cNvSpPr>
              <p:nvPr/>
            </p:nvSpPr>
            <p:spPr bwMode="gray">
              <a:xfrm>
                <a:off x="10882189" y="3133642"/>
                <a:ext cx="178053" cy="318616"/>
              </a:xfrm>
              <a:custGeom>
                <a:avLst/>
                <a:gdLst>
                  <a:gd name="T0" fmla="*/ 0 w 9"/>
                  <a:gd name="T1" fmla="*/ 3 h 16"/>
                  <a:gd name="T2" fmla="*/ 2 w 9"/>
                  <a:gd name="T3" fmla="*/ 1 h 16"/>
                  <a:gd name="T4" fmla="*/ 7 w 9"/>
                  <a:gd name="T5" fmla="*/ 0 h 16"/>
                  <a:gd name="T6" fmla="*/ 9 w 9"/>
                  <a:gd name="T7" fmla="*/ 2 h 16"/>
                  <a:gd name="T8" fmla="*/ 8 w 9"/>
                  <a:gd name="T9" fmla="*/ 14 h 16"/>
                  <a:gd name="T10" fmla="*/ 6 w 9"/>
                  <a:gd name="T11" fmla="*/ 16 h 16"/>
                  <a:gd name="T12" fmla="*/ 5 w 9"/>
                  <a:gd name="T13" fmla="*/ 16 h 16"/>
                  <a:gd name="T14" fmla="*/ 3 w 9"/>
                  <a:gd name="T15" fmla="*/ 14 h 16"/>
                  <a:gd name="T16" fmla="*/ 0 w 9"/>
                  <a:gd name="T17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6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7" y="16"/>
                      <a:pt x="6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5"/>
                      <a:pt x="3" y="14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595"/>
              <p:cNvSpPr>
                <a:spLocks/>
              </p:cNvSpPr>
              <p:nvPr/>
            </p:nvSpPr>
            <p:spPr bwMode="gray">
              <a:xfrm>
                <a:off x="10291816" y="2730684"/>
                <a:ext cx="327990" cy="196795"/>
              </a:xfrm>
              <a:custGeom>
                <a:avLst/>
                <a:gdLst>
                  <a:gd name="T0" fmla="*/ 13 w 16"/>
                  <a:gd name="T1" fmla="*/ 1 h 10"/>
                  <a:gd name="T2" fmla="*/ 16 w 16"/>
                  <a:gd name="T3" fmla="*/ 2 h 10"/>
                  <a:gd name="T4" fmla="*/ 16 w 16"/>
                  <a:gd name="T5" fmla="*/ 8 h 10"/>
                  <a:gd name="T6" fmla="*/ 14 w 16"/>
                  <a:gd name="T7" fmla="*/ 10 h 10"/>
                  <a:gd name="T8" fmla="*/ 3 w 16"/>
                  <a:gd name="T9" fmla="*/ 9 h 10"/>
                  <a:gd name="T10" fmla="*/ 0 w 16"/>
                  <a:gd name="T11" fmla="*/ 7 h 10"/>
                  <a:gd name="T12" fmla="*/ 0 w 16"/>
                  <a:gd name="T13" fmla="*/ 5 h 10"/>
                  <a:gd name="T14" fmla="*/ 2 w 16"/>
                  <a:gd name="T15" fmla="*/ 3 h 10"/>
                  <a:gd name="T16" fmla="*/ 13 w 16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0">
                    <a:moveTo>
                      <a:pt x="13" y="1"/>
                    </a:moveTo>
                    <a:cubicBezTo>
                      <a:pt x="15" y="0"/>
                      <a:pt x="16" y="1"/>
                      <a:pt x="16" y="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9"/>
                      <a:pt x="15" y="10"/>
                      <a:pt x="14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lnTo>
                      <a:pt x="1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596"/>
              <p:cNvSpPr>
                <a:spLocks/>
              </p:cNvSpPr>
              <p:nvPr/>
            </p:nvSpPr>
            <p:spPr bwMode="gray">
              <a:xfrm>
                <a:off x="11285148" y="2693200"/>
                <a:ext cx="327990" cy="178053"/>
              </a:xfrm>
              <a:custGeom>
                <a:avLst/>
                <a:gdLst>
                  <a:gd name="T0" fmla="*/ 2 w 16"/>
                  <a:gd name="T1" fmla="*/ 9 h 9"/>
                  <a:gd name="T2" fmla="*/ 0 w 16"/>
                  <a:gd name="T3" fmla="*/ 7 h 9"/>
                  <a:gd name="T4" fmla="*/ 0 w 16"/>
                  <a:gd name="T5" fmla="*/ 2 h 9"/>
                  <a:gd name="T6" fmla="*/ 2 w 16"/>
                  <a:gd name="T7" fmla="*/ 0 h 9"/>
                  <a:gd name="T8" fmla="*/ 13 w 16"/>
                  <a:gd name="T9" fmla="*/ 1 h 9"/>
                  <a:gd name="T10" fmla="*/ 15 w 16"/>
                  <a:gd name="T11" fmla="*/ 3 h 9"/>
                  <a:gd name="T12" fmla="*/ 15 w 16"/>
                  <a:gd name="T13" fmla="*/ 4 h 9"/>
                  <a:gd name="T14" fmla="*/ 14 w 16"/>
                  <a:gd name="T15" fmla="*/ 7 h 9"/>
                  <a:gd name="T16" fmla="*/ 2 w 1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2" y="9"/>
                    </a:moveTo>
                    <a:cubicBezTo>
                      <a:pt x="1" y="9"/>
                      <a:pt x="0" y="9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1"/>
                      <a:pt x="15" y="2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5"/>
                      <a:pt x="15" y="7"/>
                      <a:pt x="14" y="7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597"/>
              <p:cNvSpPr>
                <a:spLocks/>
              </p:cNvSpPr>
              <p:nvPr/>
            </p:nvSpPr>
            <p:spPr bwMode="gray">
              <a:xfrm>
                <a:off x="10432379" y="2346473"/>
                <a:ext cx="309248" cy="299874"/>
              </a:xfrm>
              <a:custGeom>
                <a:avLst/>
                <a:gdLst>
                  <a:gd name="T0" fmla="*/ 14 w 15"/>
                  <a:gd name="T1" fmla="*/ 7 h 15"/>
                  <a:gd name="T2" fmla="*/ 15 w 15"/>
                  <a:gd name="T3" fmla="*/ 10 h 15"/>
                  <a:gd name="T4" fmla="*/ 11 w 15"/>
                  <a:gd name="T5" fmla="*/ 14 h 15"/>
                  <a:gd name="T6" fmla="*/ 8 w 15"/>
                  <a:gd name="T7" fmla="*/ 14 h 15"/>
                  <a:gd name="T8" fmla="*/ 1 w 15"/>
                  <a:gd name="T9" fmla="*/ 5 h 15"/>
                  <a:gd name="T10" fmla="*/ 1 w 15"/>
                  <a:gd name="T11" fmla="*/ 2 h 15"/>
                  <a:gd name="T12" fmla="*/ 2 w 15"/>
                  <a:gd name="T13" fmla="*/ 1 h 15"/>
                  <a:gd name="T14" fmla="*/ 5 w 15"/>
                  <a:gd name="T15" fmla="*/ 1 h 15"/>
                  <a:gd name="T16" fmla="*/ 14 w 15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14" y="7"/>
                    </a:moveTo>
                    <a:cubicBezTo>
                      <a:pt x="15" y="8"/>
                      <a:pt x="15" y="9"/>
                      <a:pt x="15" y="1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9" y="15"/>
                      <a:pt x="8" y="1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1"/>
                    </a:cubicBez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598"/>
              <p:cNvSpPr>
                <a:spLocks/>
              </p:cNvSpPr>
              <p:nvPr/>
            </p:nvSpPr>
            <p:spPr bwMode="gray">
              <a:xfrm>
                <a:off x="11144585" y="2974331"/>
                <a:ext cx="318616" cy="281132"/>
              </a:xfrm>
              <a:custGeom>
                <a:avLst/>
                <a:gdLst>
                  <a:gd name="T0" fmla="*/ 2 w 16"/>
                  <a:gd name="T1" fmla="*/ 8 h 14"/>
                  <a:gd name="T2" fmla="*/ 1 w 16"/>
                  <a:gd name="T3" fmla="*/ 5 h 14"/>
                  <a:gd name="T4" fmla="*/ 5 w 16"/>
                  <a:gd name="T5" fmla="*/ 1 h 14"/>
                  <a:gd name="T6" fmla="*/ 7 w 16"/>
                  <a:gd name="T7" fmla="*/ 1 h 14"/>
                  <a:gd name="T8" fmla="*/ 15 w 16"/>
                  <a:gd name="T9" fmla="*/ 9 h 14"/>
                  <a:gd name="T10" fmla="*/ 15 w 16"/>
                  <a:gd name="T11" fmla="*/ 13 h 14"/>
                  <a:gd name="T12" fmla="*/ 14 w 16"/>
                  <a:gd name="T13" fmla="*/ 13 h 14"/>
                  <a:gd name="T14" fmla="*/ 11 w 16"/>
                  <a:gd name="T15" fmla="*/ 14 h 14"/>
                  <a:gd name="T16" fmla="*/ 2 w 16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4">
                    <a:moveTo>
                      <a:pt x="2" y="8"/>
                    </a:moveTo>
                    <a:cubicBezTo>
                      <a:pt x="1" y="7"/>
                      <a:pt x="0" y="6"/>
                      <a:pt x="1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2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4"/>
                      <a:pt x="11" y="14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599"/>
              <p:cNvSpPr>
                <a:spLocks/>
              </p:cNvSpPr>
              <p:nvPr/>
            </p:nvSpPr>
            <p:spPr bwMode="gray">
              <a:xfrm>
                <a:off x="10497979" y="3011816"/>
                <a:ext cx="281132" cy="299874"/>
              </a:xfrm>
              <a:custGeom>
                <a:avLst/>
                <a:gdLst>
                  <a:gd name="T0" fmla="*/ 7 w 14"/>
                  <a:gd name="T1" fmla="*/ 1 h 15"/>
                  <a:gd name="T2" fmla="*/ 9 w 14"/>
                  <a:gd name="T3" fmla="*/ 1 h 15"/>
                  <a:gd name="T4" fmla="*/ 13 w 14"/>
                  <a:gd name="T5" fmla="*/ 4 h 15"/>
                  <a:gd name="T6" fmla="*/ 13 w 14"/>
                  <a:gd name="T7" fmla="*/ 7 h 15"/>
                  <a:gd name="T8" fmla="*/ 5 w 14"/>
                  <a:gd name="T9" fmla="*/ 14 h 15"/>
                  <a:gd name="T10" fmla="*/ 2 w 14"/>
                  <a:gd name="T11" fmla="*/ 14 h 15"/>
                  <a:gd name="T12" fmla="*/ 1 w 14"/>
                  <a:gd name="T13" fmla="*/ 14 h 15"/>
                  <a:gd name="T14" fmla="*/ 0 w 14"/>
                  <a:gd name="T15" fmla="*/ 11 h 15"/>
                  <a:gd name="T16" fmla="*/ 7 w 14"/>
                  <a:gd name="T17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"/>
                    </a:moveTo>
                    <a:cubicBezTo>
                      <a:pt x="7" y="0"/>
                      <a:pt x="9" y="0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5"/>
                      <a:pt x="14" y="6"/>
                      <a:pt x="13" y="7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3" y="15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1"/>
                      <a:pt x="0" y="11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600"/>
              <p:cNvSpPr>
                <a:spLocks/>
              </p:cNvSpPr>
              <p:nvPr/>
            </p:nvSpPr>
            <p:spPr bwMode="gray">
              <a:xfrm>
                <a:off x="11125837" y="2308989"/>
                <a:ext cx="281132" cy="299874"/>
              </a:xfrm>
              <a:custGeom>
                <a:avLst/>
                <a:gdLst>
                  <a:gd name="T0" fmla="*/ 7 w 14"/>
                  <a:gd name="T1" fmla="*/ 14 h 15"/>
                  <a:gd name="T2" fmla="*/ 4 w 14"/>
                  <a:gd name="T3" fmla="*/ 14 h 15"/>
                  <a:gd name="T4" fmla="*/ 0 w 14"/>
                  <a:gd name="T5" fmla="*/ 10 h 15"/>
                  <a:gd name="T6" fmla="*/ 0 w 14"/>
                  <a:gd name="T7" fmla="*/ 8 h 15"/>
                  <a:gd name="T8" fmla="*/ 9 w 14"/>
                  <a:gd name="T9" fmla="*/ 0 h 15"/>
                  <a:gd name="T10" fmla="*/ 12 w 14"/>
                  <a:gd name="T11" fmla="*/ 0 h 15"/>
                  <a:gd name="T12" fmla="*/ 13 w 14"/>
                  <a:gd name="T13" fmla="*/ 1 h 15"/>
                  <a:gd name="T14" fmla="*/ 13 w 14"/>
                  <a:gd name="T15" fmla="*/ 4 h 15"/>
                  <a:gd name="T16" fmla="*/ 7 w 14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4"/>
                    </a:moveTo>
                    <a:cubicBezTo>
                      <a:pt x="6" y="15"/>
                      <a:pt x="5" y="15"/>
                      <a:pt x="4" y="1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2"/>
                      <a:pt x="14" y="3"/>
                      <a:pt x="13" y="4"/>
                    </a:cubicBez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601"/>
              <p:cNvSpPr>
                <a:spLocks/>
              </p:cNvSpPr>
              <p:nvPr/>
            </p:nvSpPr>
            <p:spPr bwMode="gray">
              <a:xfrm>
                <a:off x="10619800" y="2205905"/>
                <a:ext cx="262390" cy="337358"/>
              </a:xfrm>
              <a:custGeom>
                <a:avLst/>
                <a:gdLst>
                  <a:gd name="T0" fmla="*/ 12 w 13"/>
                  <a:gd name="T1" fmla="*/ 11 h 17"/>
                  <a:gd name="T2" fmla="*/ 11 w 13"/>
                  <a:gd name="T3" fmla="*/ 14 h 17"/>
                  <a:gd name="T4" fmla="*/ 6 w 13"/>
                  <a:gd name="T5" fmla="*/ 16 h 17"/>
                  <a:gd name="T6" fmla="*/ 4 w 13"/>
                  <a:gd name="T7" fmla="*/ 15 h 17"/>
                  <a:gd name="T8" fmla="*/ 0 w 13"/>
                  <a:gd name="T9" fmla="*/ 4 h 17"/>
                  <a:gd name="T10" fmla="*/ 1 w 13"/>
                  <a:gd name="T11" fmla="*/ 1 h 17"/>
                  <a:gd name="T12" fmla="*/ 3 w 13"/>
                  <a:gd name="T13" fmla="*/ 1 h 17"/>
                  <a:gd name="T14" fmla="*/ 5 w 13"/>
                  <a:gd name="T15" fmla="*/ 2 h 17"/>
                  <a:gd name="T16" fmla="*/ 12 w 13"/>
                  <a:gd name="T1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7">
                    <a:moveTo>
                      <a:pt x="12" y="11"/>
                    </a:moveTo>
                    <a:cubicBezTo>
                      <a:pt x="13" y="12"/>
                      <a:pt x="12" y="13"/>
                      <a:pt x="11" y="14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7"/>
                      <a:pt x="4" y="16"/>
                      <a:pt x="4" y="1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1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602"/>
              <p:cNvSpPr>
                <a:spLocks/>
              </p:cNvSpPr>
              <p:nvPr/>
            </p:nvSpPr>
            <p:spPr bwMode="gray">
              <a:xfrm>
                <a:off x="11022758" y="3068042"/>
                <a:ext cx="262390" cy="327990"/>
              </a:xfrm>
              <a:custGeom>
                <a:avLst/>
                <a:gdLst>
                  <a:gd name="T0" fmla="*/ 1 w 13"/>
                  <a:gd name="T1" fmla="*/ 6 h 16"/>
                  <a:gd name="T2" fmla="*/ 1 w 13"/>
                  <a:gd name="T3" fmla="*/ 3 h 16"/>
                  <a:gd name="T4" fmla="*/ 6 w 13"/>
                  <a:gd name="T5" fmla="*/ 1 h 16"/>
                  <a:gd name="T6" fmla="*/ 9 w 13"/>
                  <a:gd name="T7" fmla="*/ 2 h 16"/>
                  <a:gd name="T8" fmla="*/ 13 w 13"/>
                  <a:gd name="T9" fmla="*/ 12 h 16"/>
                  <a:gd name="T10" fmla="*/ 11 w 13"/>
                  <a:gd name="T11" fmla="*/ 15 h 16"/>
                  <a:gd name="T12" fmla="*/ 10 w 13"/>
                  <a:gd name="T13" fmla="*/ 16 h 16"/>
                  <a:gd name="T14" fmla="*/ 7 w 13"/>
                  <a:gd name="T15" fmla="*/ 15 h 16"/>
                  <a:gd name="T16" fmla="*/ 1 w 13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6">
                    <a:moveTo>
                      <a:pt x="1" y="6"/>
                    </a:moveTo>
                    <a:cubicBezTo>
                      <a:pt x="0" y="5"/>
                      <a:pt x="0" y="3"/>
                      <a:pt x="1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8" y="0"/>
                      <a:pt x="9" y="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2" y="15"/>
                      <a:pt x="11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603"/>
              <p:cNvSpPr>
                <a:spLocks/>
              </p:cNvSpPr>
              <p:nvPr/>
            </p:nvSpPr>
            <p:spPr bwMode="gray">
              <a:xfrm>
                <a:off x="10357410" y="2889995"/>
                <a:ext cx="318616" cy="243648"/>
              </a:xfrm>
              <a:custGeom>
                <a:avLst/>
                <a:gdLst>
                  <a:gd name="T0" fmla="*/ 11 w 16"/>
                  <a:gd name="T1" fmla="*/ 0 h 12"/>
                  <a:gd name="T2" fmla="*/ 13 w 16"/>
                  <a:gd name="T3" fmla="*/ 1 h 12"/>
                  <a:gd name="T4" fmla="*/ 16 w 16"/>
                  <a:gd name="T5" fmla="*/ 6 h 12"/>
                  <a:gd name="T6" fmla="*/ 15 w 16"/>
                  <a:gd name="T7" fmla="*/ 8 h 12"/>
                  <a:gd name="T8" fmla="*/ 4 w 16"/>
                  <a:gd name="T9" fmla="*/ 12 h 12"/>
                  <a:gd name="T10" fmla="*/ 1 w 16"/>
                  <a:gd name="T11" fmla="*/ 11 h 12"/>
                  <a:gd name="T12" fmla="*/ 1 w 16"/>
                  <a:gd name="T13" fmla="*/ 10 h 12"/>
                  <a:gd name="T14" fmla="*/ 1 w 16"/>
                  <a:gd name="T15" fmla="*/ 7 h 12"/>
                  <a:gd name="T16" fmla="*/ 11 w 16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2">
                    <a:moveTo>
                      <a:pt x="11" y="0"/>
                    </a:moveTo>
                    <a:cubicBezTo>
                      <a:pt x="12" y="0"/>
                      <a:pt x="13" y="0"/>
                      <a:pt x="13" y="1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8"/>
                      <a:pt x="15" y="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2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9"/>
                      <a:pt x="0" y="7"/>
                      <a:pt x="1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604"/>
              <p:cNvSpPr>
                <a:spLocks/>
              </p:cNvSpPr>
              <p:nvPr/>
            </p:nvSpPr>
            <p:spPr bwMode="gray">
              <a:xfrm>
                <a:off x="11228922" y="2468294"/>
                <a:ext cx="318616" cy="262390"/>
              </a:xfrm>
              <a:custGeom>
                <a:avLst/>
                <a:gdLst>
                  <a:gd name="T0" fmla="*/ 5 w 16"/>
                  <a:gd name="T1" fmla="*/ 12 h 13"/>
                  <a:gd name="T2" fmla="*/ 3 w 16"/>
                  <a:gd name="T3" fmla="*/ 12 h 13"/>
                  <a:gd name="T4" fmla="*/ 0 w 16"/>
                  <a:gd name="T5" fmla="*/ 7 h 13"/>
                  <a:gd name="T6" fmla="*/ 1 w 16"/>
                  <a:gd name="T7" fmla="*/ 4 h 13"/>
                  <a:gd name="T8" fmla="*/ 12 w 16"/>
                  <a:gd name="T9" fmla="*/ 1 h 13"/>
                  <a:gd name="T10" fmla="*/ 15 w 16"/>
                  <a:gd name="T11" fmla="*/ 2 h 13"/>
                  <a:gd name="T12" fmla="*/ 15 w 16"/>
                  <a:gd name="T13" fmla="*/ 3 h 13"/>
                  <a:gd name="T14" fmla="*/ 15 w 16"/>
                  <a:gd name="T15" fmla="*/ 6 h 13"/>
                  <a:gd name="T16" fmla="*/ 5 w 16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5" y="12"/>
                    </a:moveTo>
                    <a:cubicBezTo>
                      <a:pt x="4" y="13"/>
                      <a:pt x="3" y="13"/>
                      <a:pt x="3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5" y="5"/>
                      <a:pt x="15" y="6"/>
                    </a:cubicBez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605"/>
              <p:cNvSpPr>
                <a:spLocks/>
              </p:cNvSpPr>
              <p:nvPr/>
            </p:nvSpPr>
            <p:spPr bwMode="gray">
              <a:xfrm>
                <a:off x="10310558" y="2543263"/>
                <a:ext cx="346732" cy="243648"/>
              </a:xfrm>
              <a:custGeom>
                <a:avLst/>
                <a:gdLst>
                  <a:gd name="T0" fmla="*/ 15 w 17"/>
                  <a:gd name="T1" fmla="*/ 3 h 12"/>
                  <a:gd name="T2" fmla="*/ 16 w 17"/>
                  <a:gd name="T3" fmla="*/ 5 h 12"/>
                  <a:gd name="T4" fmla="*/ 15 w 17"/>
                  <a:gd name="T5" fmla="*/ 10 h 12"/>
                  <a:gd name="T6" fmla="*/ 12 w 17"/>
                  <a:gd name="T7" fmla="*/ 11 h 12"/>
                  <a:gd name="T8" fmla="*/ 2 w 17"/>
                  <a:gd name="T9" fmla="*/ 6 h 12"/>
                  <a:gd name="T10" fmla="*/ 1 w 17"/>
                  <a:gd name="T11" fmla="*/ 3 h 12"/>
                  <a:gd name="T12" fmla="*/ 1 w 17"/>
                  <a:gd name="T13" fmla="*/ 2 h 12"/>
                  <a:gd name="T14" fmla="*/ 4 w 17"/>
                  <a:gd name="T15" fmla="*/ 1 h 12"/>
                  <a:gd name="T16" fmla="*/ 15 w 1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2">
                    <a:moveTo>
                      <a:pt x="15" y="3"/>
                    </a:moveTo>
                    <a:cubicBezTo>
                      <a:pt x="16" y="3"/>
                      <a:pt x="17" y="4"/>
                      <a:pt x="16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1"/>
                      <a:pt x="13" y="12"/>
                      <a:pt x="12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606"/>
              <p:cNvSpPr>
                <a:spLocks/>
              </p:cNvSpPr>
              <p:nvPr/>
            </p:nvSpPr>
            <p:spPr bwMode="gray">
              <a:xfrm>
                <a:off x="11247664" y="2833768"/>
                <a:ext cx="318616" cy="215537"/>
              </a:xfrm>
              <a:custGeom>
                <a:avLst/>
                <a:gdLst>
                  <a:gd name="T0" fmla="*/ 2 w 16"/>
                  <a:gd name="T1" fmla="*/ 9 h 11"/>
                  <a:gd name="T2" fmla="*/ 0 w 16"/>
                  <a:gd name="T3" fmla="*/ 7 h 11"/>
                  <a:gd name="T4" fmla="*/ 2 w 16"/>
                  <a:gd name="T5" fmla="*/ 1 h 11"/>
                  <a:gd name="T6" fmla="*/ 5 w 16"/>
                  <a:gd name="T7" fmla="*/ 0 h 11"/>
                  <a:gd name="T8" fmla="*/ 15 w 16"/>
                  <a:gd name="T9" fmla="*/ 6 h 11"/>
                  <a:gd name="T10" fmla="*/ 16 w 16"/>
                  <a:gd name="T11" fmla="*/ 8 h 11"/>
                  <a:gd name="T12" fmla="*/ 16 w 16"/>
                  <a:gd name="T13" fmla="*/ 9 h 11"/>
                  <a:gd name="T14" fmla="*/ 13 w 16"/>
                  <a:gd name="T15" fmla="*/ 11 h 11"/>
                  <a:gd name="T16" fmla="*/ 2 w 16"/>
                  <a:gd name="T1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1">
                    <a:moveTo>
                      <a:pt x="2" y="9"/>
                    </a:moveTo>
                    <a:cubicBezTo>
                      <a:pt x="1" y="9"/>
                      <a:pt x="0" y="8"/>
                      <a:pt x="0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7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4" y="11"/>
                      <a:pt x="13" y="11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608"/>
              <p:cNvSpPr>
                <a:spLocks/>
              </p:cNvSpPr>
              <p:nvPr/>
            </p:nvSpPr>
            <p:spPr bwMode="gray">
              <a:xfrm>
                <a:off x="10694768" y="3086784"/>
                <a:ext cx="224905" cy="346732"/>
              </a:xfrm>
              <a:custGeom>
                <a:avLst/>
                <a:gdLst>
                  <a:gd name="T0" fmla="*/ 2 w 11"/>
                  <a:gd name="T1" fmla="*/ 2 h 17"/>
                  <a:gd name="T2" fmla="*/ 5 w 11"/>
                  <a:gd name="T3" fmla="*/ 1 h 17"/>
                  <a:gd name="T4" fmla="*/ 10 w 11"/>
                  <a:gd name="T5" fmla="*/ 3 h 17"/>
                  <a:gd name="T6" fmla="*/ 11 w 11"/>
                  <a:gd name="T7" fmla="*/ 5 h 17"/>
                  <a:gd name="T8" fmla="*/ 6 w 11"/>
                  <a:gd name="T9" fmla="*/ 15 h 17"/>
                  <a:gd name="T10" fmla="*/ 3 w 11"/>
                  <a:gd name="T11" fmla="*/ 16 h 17"/>
                  <a:gd name="T12" fmla="*/ 2 w 11"/>
                  <a:gd name="T13" fmla="*/ 16 h 17"/>
                  <a:gd name="T14" fmla="*/ 0 w 11"/>
                  <a:gd name="T15" fmla="*/ 13 h 17"/>
                  <a:gd name="T16" fmla="*/ 2 w 11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7">
                    <a:moveTo>
                      <a:pt x="2" y="2"/>
                    </a:moveTo>
                    <a:cubicBezTo>
                      <a:pt x="3" y="1"/>
                      <a:pt x="4" y="0"/>
                      <a:pt x="5" y="1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6"/>
                      <a:pt x="4" y="17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609"/>
              <p:cNvSpPr>
                <a:spLocks/>
              </p:cNvSpPr>
              <p:nvPr/>
            </p:nvSpPr>
            <p:spPr bwMode="gray">
              <a:xfrm>
                <a:off x="10985274" y="2187162"/>
                <a:ext cx="215537" cy="318616"/>
              </a:xfrm>
              <a:custGeom>
                <a:avLst/>
                <a:gdLst>
                  <a:gd name="T0" fmla="*/ 9 w 11"/>
                  <a:gd name="T1" fmla="*/ 14 h 16"/>
                  <a:gd name="T2" fmla="*/ 6 w 11"/>
                  <a:gd name="T3" fmla="*/ 16 h 16"/>
                  <a:gd name="T4" fmla="*/ 1 w 11"/>
                  <a:gd name="T5" fmla="*/ 14 h 16"/>
                  <a:gd name="T6" fmla="*/ 0 w 11"/>
                  <a:gd name="T7" fmla="*/ 12 h 16"/>
                  <a:gd name="T8" fmla="*/ 5 w 11"/>
                  <a:gd name="T9" fmla="*/ 1 h 16"/>
                  <a:gd name="T10" fmla="*/ 8 w 11"/>
                  <a:gd name="T11" fmla="*/ 0 h 16"/>
                  <a:gd name="T12" fmla="*/ 9 w 11"/>
                  <a:gd name="T13" fmla="*/ 1 h 16"/>
                  <a:gd name="T14" fmla="*/ 11 w 11"/>
                  <a:gd name="T15" fmla="*/ 3 h 16"/>
                  <a:gd name="T16" fmla="*/ 9 w 11"/>
                  <a:gd name="T1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9" y="14"/>
                    </a:moveTo>
                    <a:cubicBezTo>
                      <a:pt x="8" y="16"/>
                      <a:pt x="7" y="16"/>
                      <a:pt x="6" y="1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1" y="2"/>
                      <a:pt x="11" y="3"/>
                    </a:cubicBezTo>
                    <a:lnTo>
                      <a:pt x="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71" name="Freeform 588"/>
            <p:cNvSpPr>
              <a:spLocks noEditPoints="1"/>
            </p:cNvSpPr>
            <p:nvPr/>
          </p:nvSpPr>
          <p:spPr bwMode="gray">
            <a:xfrm>
              <a:off x="9084690" y="2843012"/>
              <a:ext cx="705849" cy="705849"/>
            </a:xfrm>
            <a:custGeom>
              <a:avLst/>
              <a:gdLst>
                <a:gd name="T0" fmla="*/ 8 w 35"/>
                <a:gd name="T1" fmla="*/ 9 h 35"/>
                <a:gd name="T2" fmla="*/ 8 w 35"/>
                <a:gd name="T3" fmla="*/ 11 h 35"/>
                <a:gd name="T4" fmla="*/ 5 w 35"/>
                <a:gd name="T5" fmla="*/ 13 h 35"/>
                <a:gd name="T6" fmla="*/ 1 w 35"/>
                <a:gd name="T7" fmla="*/ 14 h 35"/>
                <a:gd name="T8" fmla="*/ 1 w 35"/>
                <a:gd name="T9" fmla="*/ 18 h 35"/>
                <a:gd name="T10" fmla="*/ 6 w 35"/>
                <a:gd name="T11" fmla="*/ 20 h 35"/>
                <a:gd name="T12" fmla="*/ 6 w 35"/>
                <a:gd name="T13" fmla="*/ 24 h 35"/>
                <a:gd name="T14" fmla="*/ 3 w 35"/>
                <a:gd name="T15" fmla="*/ 27 h 35"/>
                <a:gd name="T16" fmla="*/ 6 w 35"/>
                <a:gd name="T17" fmla="*/ 30 h 35"/>
                <a:gd name="T18" fmla="*/ 11 w 35"/>
                <a:gd name="T19" fmla="*/ 28 h 35"/>
                <a:gd name="T20" fmla="*/ 13 w 35"/>
                <a:gd name="T21" fmla="*/ 31 h 35"/>
                <a:gd name="T22" fmla="*/ 14 w 35"/>
                <a:gd name="T23" fmla="*/ 35 h 35"/>
                <a:gd name="T24" fmla="*/ 18 w 35"/>
                <a:gd name="T25" fmla="*/ 34 h 35"/>
                <a:gd name="T26" fmla="*/ 20 w 35"/>
                <a:gd name="T27" fmla="*/ 30 h 35"/>
                <a:gd name="T28" fmla="*/ 22 w 35"/>
                <a:gd name="T29" fmla="*/ 29 h 35"/>
                <a:gd name="T30" fmla="*/ 24 w 35"/>
                <a:gd name="T31" fmla="*/ 30 h 35"/>
                <a:gd name="T32" fmla="*/ 27 w 35"/>
                <a:gd name="T33" fmla="*/ 32 h 35"/>
                <a:gd name="T34" fmla="*/ 30 w 35"/>
                <a:gd name="T35" fmla="*/ 29 h 35"/>
                <a:gd name="T36" fmla="*/ 28 w 35"/>
                <a:gd name="T37" fmla="*/ 25 h 35"/>
                <a:gd name="T38" fmla="*/ 29 w 35"/>
                <a:gd name="T39" fmla="*/ 23 h 35"/>
                <a:gd name="T40" fmla="*/ 30 w 35"/>
                <a:gd name="T41" fmla="*/ 22 h 35"/>
                <a:gd name="T42" fmla="*/ 35 w 35"/>
                <a:gd name="T43" fmla="*/ 21 h 35"/>
                <a:gd name="T44" fmla="*/ 34 w 35"/>
                <a:gd name="T45" fmla="*/ 18 h 35"/>
                <a:gd name="T46" fmla="*/ 30 w 35"/>
                <a:gd name="T47" fmla="*/ 15 h 35"/>
                <a:gd name="T48" fmla="*/ 29 w 35"/>
                <a:gd name="T49" fmla="*/ 14 h 35"/>
                <a:gd name="T50" fmla="*/ 30 w 35"/>
                <a:gd name="T51" fmla="*/ 12 h 35"/>
                <a:gd name="T52" fmla="*/ 32 w 35"/>
                <a:gd name="T53" fmla="*/ 8 h 35"/>
                <a:gd name="T54" fmla="*/ 29 w 35"/>
                <a:gd name="T55" fmla="*/ 6 h 35"/>
                <a:gd name="T56" fmla="*/ 24 w 35"/>
                <a:gd name="T57" fmla="*/ 8 h 35"/>
                <a:gd name="T58" fmla="*/ 23 w 35"/>
                <a:gd name="T59" fmla="*/ 7 h 35"/>
                <a:gd name="T60" fmla="*/ 22 w 35"/>
                <a:gd name="T61" fmla="*/ 5 h 35"/>
                <a:gd name="T62" fmla="*/ 21 w 35"/>
                <a:gd name="T63" fmla="*/ 1 h 35"/>
                <a:gd name="T64" fmla="*/ 18 w 35"/>
                <a:gd name="T65" fmla="*/ 1 h 35"/>
                <a:gd name="T66" fmla="*/ 15 w 35"/>
                <a:gd name="T67" fmla="*/ 6 h 35"/>
                <a:gd name="T68" fmla="*/ 14 w 35"/>
                <a:gd name="T69" fmla="*/ 6 h 35"/>
                <a:gd name="T70" fmla="*/ 12 w 35"/>
                <a:gd name="T71" fmla="*/ 6 h 35"/>
                <a:gd name="T72" fmla="*/ 8 w 35"/>
                <a:gd name="T73" fmla="*/ 3 h 35"/>
                <a:gd name="T74" fmla="*/ 6 w 35"/>
                <a:gd name="T75" fmla="*/ 6 h 35"/>
                <a:gd name="T76" fmla="*/ 22 w 35"/>
                <a:gd name="T77" fmla="*/ 23 h 35"/>
                <a:gd name="T78" fmla="*/ 14 w 35"/>
                <a:gd name="T7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5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6" y="20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3" y="29"/>
                    <a:pt x="13" y="29"/>
                    <a:pt x="13" y="3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8" y="35"/>
                    <a:pt x="18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1" y="30"/>
                    <a:pt x="21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3" y="29"/>
                    <a:pt x="24" y="30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3"/>
                    <a:pt x="27" y="33"/>
                    <a:pt x="27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30"/>
                    <a:pt x="30" y="29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5"/>
                    <a:pt x="28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2"/>
                    <a:pt x="30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5" y="22"/>
                    <a:pt x="35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9"/>
                    <a:pt x="32" y="8"/>
                    <a:pt x="32" y="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2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lose/>
                  <a:moveTo>
                    <a:pt x="23" y="14"/>
                  </a:moveTo>
                  <a:cubicBezTo>
                    <a:pt x="25" y="17"/>
                    <a:pt x="24" y="21"/>
                    <a:pt x="22" y="23"/>
                  </a:cubicBezTo>
                  <a:cubicBezTo>
                    <a:pt x="19" y="25"/>
                    <a:pt x="15" y="24"/>
                    <a:pt x="13" y="22"/>
                  </a:cubicBezTo>
                  <a:cubicBezTo>
                    <a:pt x="11" y="19"/>
                    <a:pt x="11" y="15"/>
                    <a:pt x="14" y="13"/>
                  </a:cubicBezTo>
                  <a:cubicBezTo>
                    <a:pt x="17" y="11"/>
                    <a:pt x="21" y="11"/>
                    <a:pt x="23" y="14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89"/>
            <p:cNvSpPr>
              <a:spLocks noEditPoints="1"/>
            </p:cNvSpPr>
            <p:nvPr/>
          </p:nvSpPr>
          <p:spPr bwMode="gray">
            <a:xfrm>
              <a:off x="8583166" y="3920366"/>
              <a:ext cx="2126837" cy="2117552"/>
            </a:xfrm>
            <a:custGeom>
              <a:avLst/>
              <a:gdLst>
                <a:gd name="T0" fmla="*/ 95 w 106"/>
                <a:gd name="T1" fmla="*/ 42 h 106"/>
                <a:gd name="T2" fmla="*/ 101 w 106"/>
                <a:gd name="T3" fmla="*/ 30 h 106"/>
                <a:gd name="T4" fmla="*/ 88 w 106"/>
                <a:gd name="T5" fmla="*/ 26 h 106"/>
                <a:gd name="T6" fmla="*/ 89 w 106"/>
                <a:gd name="T7" fmla="*/ 14 h 106"/>
                <a:gd name="T8" fmla="*/ 75 w 106"/>
                <a:gd name="T9" fmla="*/ 15 h 106"/>
                <a:gd name="T10" fmla="*/ 71 w 106"/>
                <a:gd name="T11" fmla="*/ 3 h 106"/>
                <a:gd name="T12" fmla="*/ 59 w 106"/>
                <a:gd name="T13" fmla="*/ 10 h 106"/>
                <a:gd name="T14" fmla="*/ 51 w 106"/>
                <a:gd name="T15" fmla="*/ 0 h 106"/>
                <a:gd name="T16" fmla="*/ 42 w 106"/>
                <a:gd name="T17" fmla="*/ 11 h 106"/>
                <a:gd name="T18" fmla="*/ 31 w 106"/>
                <a:gd name="T19" fmla="*/ 5 h 106"/>
                <a:gd name="T20" fmla="*/ 27 w 106"/>
                <a:gd name="T21" fmla="*/ 18 h 106"/>
                <a:gd name="T22" fmla="*/ 14 w 106"/>
                <a:gd name="T23" fmla="*/ 17 h 106"/>
                <a:gd name="T24" fmla="*/ 16 w 106"/>
                <a:gd name="T25" fmla="*/ 31 h 106"/>
                <a:gd name="T26" fmla="*/ 4 w 106"/>
                <a:gd name="T27" fmla="*/ 35 h 106"/>
                <a:gd name="T28" fmla="*/ 10 w 106"/>
                <a:gd name="T29" fmla="*/ 47 h 106"/>
                <a:gd name="T30" fmla="*/ 0 w 106"/>
                <a:gd name="T31" fmla="*/ 55 h 106"/>
                <a:gd name="T32" fmla="*/ 11 w 106"/>
                <a:gd name="T33" fmla="*/ 64 h 106"/>
                <a:gd name="T34" fmla="*/ 5 w 106"/>
                <a:gd name="T35" fmla="*/ 75 h 106"/>
                <a:gd name="T36" fmla="*/ 19 w 106"/>
                <a:gd name="T37" fmla="*/ 79 h 106"/>
                <a:gd name="T38" fmla="*/ 18 w 106"/>
                <a:gd name="T39" fmla="*/ 92 h 106"/>
                <a:gd name="T40" fmla="*/ 31 w 106"/>
                <a:gd name="T41" fmla="*/ 90 h 106"/>
                <a:gd name="T42" fmla="*/ 35 w 106"/>
                <a:gd name="T43" fmla="*/ 103 h 106"/>
                <a:gd name="T44" fmla="*/ 47 w 106"/>
                <a:gd name="T45" fmla="*/ 96 h 106"/>
                <a:gd name="T46" fmla="*/ 56 w 106"/>
                <a:gd name="T47" fmla="*/ 106 h 106"/>
                <a:gd name="T48" fmla="*/ 64 w 106"/>
                <a:gd name="T49" fmla="*/ 95 h 106"/>
                <a:gd name="T50" fmla="*/ 76 w 106"/>
                <a:gd name="T51" fmla="*/ 101 h 106"/>
                <a:gd name="T52" fmla="*/ 80 w 106"/>
                <a:gd name="T53" fmla="*/ 87 h 106"/>
                <a:gd name="T54" fmla="*/ 93 w 106"/>
                <a:gd name="T55" fmla="*/ 88 h 106"/>
                <a:gd name="T56" fmla="*/ 91 w 106"/>
                <a:gd name="T57" fmla="*/ 75 h 106"/>
                <a:gd name="T58" fmla="*/ 103 w 106"/>
                <a:gd name="T59" fmla="*/ 71 h 106"/>
                <a:gd name="T60" fmla="*/ 96 w 106"/>
                <a:gd name="T61" fmla="*/ 59 h 106"/>
                <a:gd name="T62" fmla="*/ 106 w 106"/>
                <a:gd name="T63" fmla="*/ 50 h 106"/>
                <a:gd name="T64" fmla="*/ 82 w 106"/>
                <a:gd name="T65" fmla="*/ 63 h 106"/>
                <a:gd name="T66" fmla="*/ 82 w 106"/>
                <a:gd name="T67" fmla="*/ 43 h 106"/>
                <a:gd name="T68" fmla="*/ 86 w 106"/>
                <a:gd name="T69" fmla="*/ 61 h 106"/>
                <a:gd name="T70" fmla="*/ 65 w 106"/>
                <a:gd name="T71" fmla="*/ 43 h 106"/>
                <a:gd name="T72" fmla="*/ 70 w 106"/>
                <a:gd name="T73" fmla="*/ 24 h 106"/>
                <a:gd name="T74" fmla="*/ 45 w 106"/>
                <a:gd name="T75" fmla="*/ 20 h 106"/>
                <a:gd name="T76" fmla="*/ 63 w 106"/>
                <a:gd name="T77" fmla="*/ 24 h 106"/>
                <a:gd name="T78" fmla="*/ 43 w 106"/>
                <a:gd name="T79" fmla="*/ 24 h 106"/>
                <a:gd name="T80" fmla="*/ 53 w 106"/>
                <a:gd name="T81" fmla="*/ 61 h 106"/>
                <a:gd name="T82" fmla="*/ 62 w 106"/>
                <a:gd name="T83" fmla="*/ 53 h 106"/>
                <a:gd name="T84" fmla="*/ 44 w 106"/>
                <a:gd name="T85" fmla="*/ 40 h 106"/>
                <a:gd name="T86" fmla="*/ 24 w 106"/>
                <a:gd name="T87" fmla="*/ 35 h 106"/>
                <a:gd name="T88" fmla="*/ 20 w 106"/>
                <a:gd name="T89" fmla="*/ 61 h 106"/>
                <a:gd name="T90" fmla="*/ 24 w 106"/>
                <a:gd name="T91" fmla="*/ 42 h 106"/>
                <a:gd name="T92" fmla="*/ 24 w 106"/>
                <a:gd name="T93" fmla="*/ 62 h 106"/>
                <a:gd name="T94" fmla="*/ 25 w 106"/>
                <a:gd name="T95" fmla="*/ 66 h 106"/>
                <a:gd name="T96" fmla="*/ 40 w 106"/>
                <a:gd name="T97" fmla="*/ 80 h 106"/>
                <a:gd name="T98" fmla="*/ 24 w 106"/>
                <a:gd name="T99" fmla="*/ 69 h 106"/>
                <a:gd name="T100" fmla="*/ 44 w 106"/>
                <a:gd name="T101" fmla="*/ 85 h 106"/>
                <a:gd name="T102" fmla="*/ 55 w 106"/>
                <a:gd name="T103" fmla="*/ 68 h 106"/>
                <a:gd name="T104" fmla="*/ 70 w 106"/>
                <a:gd name="T105" fmla="*/ 82 h 106"/>
                <a:gd name="T106" fmla="*/ 65 w 106"/>
                <a:gd name="T107" fmla="*/ 62 h 106"/>
                <a:gd name="T108" fmla="*/ 77 w 106"/>
                <a:gd name="T10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" h="106">
                  <a:moveTo>
                    <a:pt x="104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96" y="45"/>
                    <a:pt x="96" y="44"/>
                    <a:pt x="95" y="42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7"/>
                    <a:pt x="104" y="36"/>
                    <a:pt x="103" y="35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0" y="29"/>
                    <a:pt x="99" y="29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29"/>
                    <a:pt x="89" y="28"/>
                    <a:pt x="88" y="26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9"/>
                    <a:pt x="93" y="18"/>
                    <a:pt x="93" y="17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7" y="13"/>
                    <a:pt x="86" y="13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8" y="17"/>
                    <a:pt x="77" y="16"/>
                    <a:pt x="75" y="1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8" y="7"/>
                    <a:pt x="77" y="5"/>
                    <a:pt x="76" y="5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3"/>
                    <a:pt x="69" y="3"/>
                    <a:pt x="69" y="4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49" y="1"/>
                    <a:pt x="49" y="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4" y="10"/>
                    <a:pt x="42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6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30" y="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0" y="16"/>
                    <a:pt x="28" y="17"/>
                    <a:pt x="27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18" y="13"/>
                    <a:pt x="18" y="1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8"/>
                    <a:pt x="13" y="19"/>
                    <a:pt x="14" y="2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8"/>
                    <a:pt x="6" y="29"/>
                    <a:pt x="6" y="30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3"/>
                    <a:pt x="10" y="45"/>
                    <a:pt x="10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60"/>
                    <a:pt x="11" y="62"/>
                    <a:pt x="11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9"/>
                    <a:pt x="3" y="70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7" y="77"/>
                    <a:pt x="8" y="76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6"/>
                    <a:pt x="18" y="78"/>
                    <a:pt x="19" y="7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8"/>
                    <a:pt x="14" y="88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20" y="93"/>
                    <a:pt x="20" y="92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8" y="88"/>
                    <a:pt x="30" y="89"/>
                    <a:pt x="31" y="90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9" y="99"/>
                    <a:pt x="29" y="100"/>
                    <a:pt x="30" y="100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7" y="103"/>
                    <a:pt x="38" y="102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4" y="95"/>
                    <a:pt x="46" y="96"/>
                    <a:pt x="47" y="96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5"/>
                    <a:pt x="50" y="106"/>
                    <a:pt x="51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8" y="105"/>
                    <a:pt x="58" y="104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1" y="96"/>
                    <a:pt x="63" y="95"/>
                    <a:pt x="64" y="95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9" y="103"/>
                    <a:pt x="70" y="103"/>
                    <a:pt x="71" y="103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7" y="100"/>
                    <a:pt x="77" y="99"/>
                    <a:pt x="77" y="98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7" y="90"/>
                    <a:pt x="78" y="89"/>
                    <a:pt x="80" y="87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3"/>
                    <a:pt x="88" y="93"/>
                    <a:pt x="89" y="92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6"/>
                    <a:pt x="93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9" y="78"/>
                    <a:pt x="90" y="76"/>
                    <a:pt x="91" y="75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77"/>
                    <a:pt x="101" y="77"/>
                    <a:pt x="101" y="76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0"/>
                    <a:pt x="103" y="69"/>
                    <a:pt x="102" y="68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6" y="62"/>
                    <a:pt x="96" y="60"/>
                    <a:pt x="96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5" y="57"/>
                    <a:pt x="106" y="56"/>
                    <a:pt x="106" y="55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49"/>
                    <a:pt x="105" y="48"/>
                    <a:pt x="104" y="48"/>
                  </a:cubicBezTo>
                  <a:close/>
                  <a:moveTo>
                    <a:pt x="86" y="61"/>
                  </a:moveTo>
                  <a:cubicBezTo>
                    <a:pt x="85" y="63"/>
                    <a:pt x="83" y="64"/>
                    <a:pt x="82" y="63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4"/>
                    <a:pt x="67" y="52"/>
                    <a:pt x="68" y="51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3" y="42"/>
                    <a:pt x="85" y="42"/>
                    <a:pt x="86" y="44"/>
                  </a:cubicBezTo>
                  <a:cubicBezTo>
                    <a:pt x="86" y="44"/>
                    <a:pt x="87" y="49"/>
                    <a:pt x="87" y="53"/>
                  </a:cubicBezTo>
                  <a:cubicBezTo>
                    <a:pt x="87" y="57"/>
                    <a:pt x="86" y="61"/>
                    <a:pt x="86" y="61"/>
                  </a:cubicBezTo>
                  <a:close/>
                  <a:moveTo>
                    <a:pt x="82" y="36"/>
                  </a:moveTo>
                  <a:cubicBezTo>
                    <a:pt x="83" y="37"/>
                    <a:pt x="83" y="39"/>
                    <a:pt x="81" y="4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3" y="44"/>
                    <a:pt x="62" y="42"/>
                    <a:pt x="63" y="41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7" y="23"/>
                    <a:pt x="69" y="23"/>
                    <a:pt x="70" y="24"/>
                  </a:cubicBezTo>
                  <a:cubicBezTo>
                    <a:pt x="70" y="24"/>
                    <a:pt x="74" y="26"/>
                    <a:pt x="77" y="29"/>
                  </a:cubicBezTo>
                  <a:cubicBezTo>
                    <a:pt x="80" y="32"/>
                    <a:pt x="82" y="36"/>
                    <a:pt x="82" y="36"/>
                  </a:cubicBezTo>
                  <a:close/>
                  <a:moveTo>
                    <a:pt x="45" y="20"/>
                  </a:moveTo>
                  <a:cubicBezTo>
                    <a:pt x="45" y="20"/>
                    <a:pt x="49" y="19"/>
                    <a:pt x="53" y="19"/>
                  </a:cubicBezTo>
                  <a:cubicBezTo>
                    <a:pt x="57" y="19"/>
                    <a:pt x="62" y="20"/>
                    <a:pt x="62" y="20"/>
                  </a:cubicBezTo>
                  <a:cubicBezTo>
                    <a:pt x="64" y="20"/>
                    <a:pt x="64" y="22"/>
                    <a:pt x="63" y="24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9"/>
                    <a:pt x="52" y="39"/>
                    <a:pt x="51" y="37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2"/>
                    <a:pt x="43" y="20"/>
                    <a:pt x="45" y="20"/>
                  </a:cubicBezTo>
                  <a:close/>
                  <a:moveTo>
                    <a:pt x="62" y="53"/>
                  </a:moveTo>
                  <a:cubicBezTo>
                    <a:pt x="62" y="57"/>
                    <a:pt x="58" y="61"/>
                    <a:pt x="53" y="61"/>
                  </a:cubicBezTo>
                  <a:cubicBezTo>
                    <a:pt x="49" y="61"/>
                    <a:pt x="45" y="57"/>
                    <a:pt x="45" y="53"/>
                  </a:cubicBezTo>
                  <a:cubicBezTo>
                    <a:pt x="45" y="48"/>
                    <a:pt x="49" y="45"/>
                    <a:pt x="53" y="45"/>
                  </a:cubicBezTo>
                  <a:cubicBezTo>
                    <a:pt x="58" y="45"/>
                    <a:pt x="62" y="48"/>
                    <a:pt x="62" y="53"/>
                  </a:cubicBezTo>
                  <a:close/>
                  <a:moveTo>
                    <a:pt x="36" y="23"/>
                  </a:moveTo>
                  <a:cubicBezTo>
                    <a:pt x="38" y="22"/>
                    <a:pt x="40" y="23"/>
                    <a:pt x="40" y="25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3" y="43"/>
                    <a:pt x="41" y="4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9"/>
                    <a:pt x="23" y="37"/>
                    <a:pt x="24" y="35"/>
                  </a:cubicBezTo>
                  <a:cubicBezTo>
                    <a:pt x="24" y="35"/>
                    <a:pt x="26" y="31"/>
                    <a:pt x="29" y="28"/>
                  </a:cubicBezTo>
                  <a:cubicBezTo>
                    <a:pt x="32" y="25"/>
                    <a:pt x="36" y="23"/>
                    <a:pt x="36" y="23"/>
                  </a:cubicBezTo>
                  <a:close/>
                  <a:moveTo>
                    <a:pt x="20" y="61"/>
                  </a:moveTo>
                  <a:cubicBezTo>
                    <a:pt x="20" y="61"/>
                    <a:pt x="19" y="57"/>
                    <a:pt x="19" y="52"/>
                  </a:cubicBezTo>
                  <a:cubicBezTo>
                    <a:pt x="19" y="48"/>
                    <a:pt x="20" y="44"/>
                    <a:pt x="20" y="44"/>
                  </a:cubicBezTo>
                  <a:cubicBezTo>
                    <a:pt x="21" y="42"/>
                    <a:pt x="23" y="41"/>
                    <a:pt x="24" y="42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1"/>
                    <a:pt x="39" y="53"/>
                    <a:pt x="38" y="5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1" y="63"/>
                    <a:pt x="20" y="61"/>
                  </a:cubicBezTo>
                  <a:close/>
                  <a:moveTo>
                    <a:pt x="24" y="69"/>
                  </a:moveTo>
                  <a:cubicBezTo>
                    <a:pt x="23" y="68"/>
                    <a:pt x="24" y="66"/>
                    <a:pt x="25" y="66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3" y="61"/>
                    <a:pt x="44" y="63"/>
                    <a:pt x="43" y="65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82"/>
                    <a:pt x="37" y="82"/>
                    <a:pt x="36" y="82"/>
                  </a:cubicBezTo>
                  <a:cubicBezTo>
                    <a:pt x="36" y="82"/>
                    <a:pt x="32" y="79"/>
                    <a:pt x="29" y="76"/>
                  </a:cubicBezTo>
                  <a:cubicBezTo>
                    <a:pt x="26" y="73"/>
                    <a:pt x="24" y="69"/>
                    <a:pt x="24" y="69"/>
                  </a:cubicBezTo>
                  <a:close/>
                  <a:moveTo>
                    <a:pt x="61" y="85"/>
                  </a:moveTo>
                  <a:cubicBezTo>
                    <a:pt x="61" y="85"/>
                    <a:pt x="57" y="86"/>
                    <a:pt x="53" y="86"/>
                  </a:cubicBezTo>
                  <a:cubicBezTo>
                    <a:pt x="49" y="86"/>
                    <a:pt x="44" y="85"/>
                    <a:pt x="44" y="85"/>
                  </a:cubicBezTo>
                  <a:cubicBezTo>
                    <a:pt x="42" y="85"/>
                    <a:pt x="42" y="83"/>
                    <a:pt x="43" y="8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6"/>
                    <a:pt x="54" y="66"/>
                    <a:pt x="55" y="68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4" y="83"/>
                    <a:pt x="63" y="85"/>
                    <a:pt x="61" y="85"/>
                  </a:cubicBezTo>
                  <a:close/>
                  <a:moveTo>
                    <a:pt x="70" y="82"/>
                  </a:moveTo>
                  <a:cubicBezTo>
                    <a:pt x="68" y="83"/>
                    <a:pt x="66" y="82"/>
                    <a:pt x="66" y="80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3"/>
                    <a:pt x="63" y="62"/>
                    <a:pt x="65" y="62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66"/>
                    <a:pt x="83" y="68"/>
                    <a:pt x="82" y="70"/>
                  </a:cubicBezTo>
                  <a:cubicBezTo>
                    <a:pt x="82" y="70"/>
                    <a:pt x="80" y="74"/>
                    <a:pt x="77" y="77"/>
                  </a:cubicBezTo>
                  <a:cubicBezTo>
                    <a:pt x="74" y="80"/>
                    <a:pt x="70" y="82"/>
                    <a:pt x="70" y="82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590"/>
            <p:cNvSpPr>
              <a:spLocks noEditPoints="1"/>
            </p:cNvSpPr>
            <p:nvPr/>
          </p:nvSpPr>
          <p:spPr bwMode="gray">
            <a:xfrm>
              <a:off x="9233290" y="1394165"/>
              <a:ext cx="993763" cy="993763"/>
            </a:xfrm>
            <a:custGeom>
              <a:avLst/>
              <a:gdLst>
                <a:gd name="T0" fmla="*/ 49 w 50"/>
                <a:gd name="T1" fmla="*/ 31 h 50"/>
                <a:gd name="T2" fmla="*/ 42 w 50"/>
                <a:gd name="T3" fmla="*/ 27 h 50"/>
                <a:gd name="T4" fmla="*/ 42 w 50"/>
                <a:gd name="T5" fmla="*/ 27 h 50"/>
                <a:gd name="T6" fmla="*/ 42 w 50"/>
                <a:gd name="T7" fmla="*/ 22 h 50"/>
                <a:gd name="T8" fmla="*/ 42 w 50"/>
                <a:gd name="T9" fmla="*/ 22 h 50"/>
                <a:gd name="T10" fmla="*/ 48 w 50"/>
                <a:gd name="T11" fmla="*/ 17 h 50"/>
                <a:gd name="T12" fmla="*/ 49 w 50"/>
                <a:gd name="T13" fmla="*/ 14 h 50"/>
                <a:gd name="T14" fmla="*/ 46 w 50"/>
                <a:gd name="T15" fmla="*/ 13 h 50"/>
                <a:gd name="T16" fmla="*/ 38 w 50"/>
                <a:gd name="T17" fmla="*/ 14 h 50"/>
                <a:gd name="T18" fmla="*/ 38 w 50"/>
                <a:gd name="T19" fmla="*/ 14 h 50"/>
                <a:gd name="T20" fmla="*/ 35 w 50"/>
                <a:gd name="T21" fmla="*/ 12 h 50"/>
                <a:gd name="T22" fmla="*/ 35 w 50"/>
                <a:gd name="T23" fmla="*/ 11 h 50"/>
                <a:gd name="T24" fmla="*/ 35 w 50"/>
                <a:gd name="T25" fmla="*/ 4 h 50"/>
                <a:gd name="T26" fmla="*/ 34 w 50"/>
                <a:gd name="T27" fmla="*/ 1 h 50"/>
                <a:gd name="T28" fmla="*/ 31 w 50"/>
                <a:gd name="T29" fmla="*/ 2 h 50"/>
                <a:gd name="T30" fmla="*/ 26 w 50"/>
                <a:gd name="T31" fmla="*/ 9 h 50"/>
                <a:gd name="T32" fmla="*/ 26 w 50"/>
                <a:gd name="T33" fmla="*/ 9 h 50"/>
                <a:gd name="T34" fmla="*/ 22 w 50"/>
                <a:gd name="T35" fmla="*/ 9 h 50"/>
                <a:gd name="T36" fmla="*/ 22 w 50"/>
                <a:gd name="T37" fmla="*/ 9 h 50"/>
                <a:gd name="T38" fmla="*/ 17 w 50"/>
                <a:gd name="T39" fmla="*/ 3 h 50"/>
                <a:gd name="T40" fmla="*/ 14 w 50"/>
                <a:gd name="T41" fmla="*/ 2 h 50"/>
                <a:gd name="T42" fmla="*/ 12 w 50"/>
                <a:gd name="T43" fmla="*/ 5 h 50"/>
                <a:gd name="T44" fmla="*/ 14 w 50"/>
                <a:gd name="T45" fmla="*/ 13 h 50"/>
                <a:gd name="T46" fmla="*/ 14 w 50"/>
                <a:gd name="T47" fmla="*/ 13 h 50"/>
                <a:gd name="T48" fmla="*/ 11 w 50"/>
                <a:gd name="T49" fmla="*/ 16 h 50"/>
                <a:gd name="T50" fmla="*/ 11 w 50"/>
                <a:gd name="T51" fmla="*/ 16 h 50"/>
                <a:gd name="T52" fmla="*/ 3 w 50"/>
                <a:gd name="T53" fmla="*/ 15 h 50"/>
                <a:gd name="T54" fmla="*/ 1 w 50"/>
                <a:gd name="T55" fmla="*/ 17 h 50"/>
                <a:gd name="T56" fmla="*/ 2 w 50"/>
                <a:gd name="T57" fmla="*/ 20 h 50"/>
                <a:gd name="T58" fmla="*/ 8 w 50"/>
                <a:gd name="T59" fmla="*/ 24 h 50"/>
                <a:gd name="T60" fmla="*/ 9 w 50"/>
                <a:gd name="T61" fmla="*/ 29 h 50"/>
                <a:gd name="T62" fmla="*/ 3 w 50"/>
                <a:gd name="T63" fmla="*/ 33 h 50"/>
                <a:gd name="T64" fmla="*/ 2 w 50"/>
                <a:gd name="T65" fmla="*/ 37 h 50"/>
                <a:gd name="T66" fmla="*/ 5 w 50"/>
                <a:gd name="T67" fmla="*/ 38 h 50"/>
                <a:gd name="T68" fmla="*/ 12 w 50"/>
                <a:gd name="T69" fmla="*/ 36 h 50"/>
                <a:gd name="T70" fmla="*/ 16 w 50"/>
                <a:gd name="T71" fmla="*/ 39 h 50"/>
                <a:gd name="T72" fmla="*/ 15 w 50"/>
                <a:gd name="T73" fmla="*/ 47 h 50"/>
                <a:gd name="T74" fmla="*/ 17 w 50"/>
                <a:gd name="T75" fmla="*/ 50 h 50"/>
                <a:gd name="T76" fmla="*/ 20 w 50"/>
                <a:gd name="T77" fmla="*/ 49 h 50"/>
                <a:gd name="T78" fmla="*/ 24 w 50"/>
                <a:gd name="T79" fmla="*/ 42 h 50"/>
                <a:gd name="T80" fmla="*/ 28 w 50"/>
                <a:gd name="T81" fmla="*/ 42 h 50"/>
                <a:gd name="T82" fmla="*/ 33 w 50"/>
                <a:gd name="T83" fmla="*/ 48 h 50"/>
                <a:gd name="T84" fmla="*/ 37 w 50"/>
                <a:gd name="T85" fmla="*/ 49 h 50"/>
                <a:gd name="T86" fmla="*/ 38 w 50"/>
                <a:gd name="T87" fmla="*/ 46 h 50"/>
                <a:gd name="T88" fmla="*/ 36 w 50"/>
                <a:gd name="T89" fmla="*/ 38 h 50"/>
                <a:gd name="T90" fmla="*/ 39 w 50"/>
                <a:gd name="T91" fmla="*/ 35 h 50"/>
                <a:gd name="T92" fmla="*/ 47 w 50"/>
                <a:gd name="T93" fmla="*/ 36 h 50"/>
                <a:gd name="T94" fmla="*/ 50 w 50"/>
                <a:gd name="T95" fmla="*/ 34 h 50"/>
                <a:gd name="T96" fmla="*/ 49 w 50"/>
                <a:gd name="T97" fmla="*/ 31 h 50"/>
                <a:gd name="T98" fmla="*/ 22 w 50"/>
                <a:gd name="T99" fmla="*/ 36 h 50"/>
                <a:gd name="T100" fmla="*/ 15 w 50"/>
                <a:gd name="T101" fmla="*/ 22 h 50"/>
                <a:gd name="T102" fmla="*/ 29 w 50"/>
                <a:gd name="T103" fmla="*/ 15 h 50"/>
                <a:gd name="T104" fmla="*/ 35 w 50"/>
                <a:gd name="T105" fmla="*/ 29 h 50"/>
                <a:gd name="T106" fmla="*/ 22 w 50"/>
                <a:gd name="T10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" h="50">
                  <a:moveTo>
                    <a:pt x="49" y="31"/>
                  </a:move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9" y="16"/>
                    <a:pt x="49" y="15"/>
                    <a:pt x="49" y="14"/>
                  </a:cubicBezTo>
                  <a:cubicBezTo>
                    <a:pt x="48" y="13"/>
                    <a:pt x="47" y="12"/>
                    <a:pt x="46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3"/>
                    <a:pt x="36" y="12"/>
                    <a:pt x="35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6" y="2"/>
                    <a:pt x="35" y="1"/>
                    <a:pt x="34" y="1"/>
                  </a:cubicBezTo>
                  <a:cubicBezTo>
                    <a:pt x="33" y="0"/>
                    <a:pt x="31" y="1"/>
                    <a:pt x="31" y="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3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5" y="1"/>
                    <a:pt x="14" y="2"/>
                  </a:cubicBezTo>
                  <a:cubicBezTo>
                    <a:pt x="13" y="2"/>
                    <a:pt x="12" y="4"/>
                    <a:pt x="12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2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18"/>
                    <a:pt x="1" y="19"/>
                    <a:pt x="2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8" y="27"/>
                    <a:pt x="9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1" y="36"/>
                    <a:pt x="2" y="37"/>
                  </a:cubicBezTo>
                  <a:cubicBezTo>
                    <a:pt x="2" y="38"/>
                    <a:pt x="4" y="38"/>
                    <a:pt x="5" y="38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8"/>
                    <a:pt x="16" y="50"/>
                    <a:pt x="17" y="50"/>
                  </a:cubicBezTo>
                  <a:cubicBezTo>
                    <a:pt x="18" y="50"/>
                    <a:pt x="19" y="50"/>
                    <a:pt x="20" y="49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5" y="42"/>
                    <a:pt x="27" y="42"/>
                    <a:pt x="28" y="42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49"/>
                    <a:pt x="35" y="49"/>
                    <a:pt x="37" y="49"/>
                  </a:cubicBezTo>
                  <a:cubicBezTo>
                    <a:pt x="38" y="48"/>
                    <a:pt x="38" y="47"/>
                    <a:pt x="38" y="4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8" y="36"/>
                    <a:pt x="49" y="35"/>
                    <a:pt x="50" y="34"/>
                  </a:cubicBezTo>
                  <a:cubicBezTo>
                    <a:pt x="50" y="33"/>
                    <a:pt x="50" y="31"/>
                    <a:pt x="49" y="31"/>
                  </a:cubicBezTo>
                  <a:close/>
                  <a:moveTo>
                    <a:pt x="22" y="36"/>
                  </a:moveTo>
                  <a:cubicBezTo>
                    <a:pt x="16" y="34"/>
                    <a:pt x="13" y="28"/>
                    <a:pt x="15" y="22"/>
                  </a:cubicBezTo>
                  <a:cubicBezTo>
                    <a:pt x="17" y="16"/>
                    <a:pt x="23" y="13"/>
                    <a:pt x="29" y="15"/>
                  </a:cubicBezTo>
                  <a:cubicBezTo>
                    <a:pt x="34" y="17"/>
                    <a:pt x="37" y="23"/>
                    <a:pt x="35" y="29"/>
                  </a:cubicBezTo>
                  <a:cubicBezTo>
                    <a:pt x="33" y="35"/>
                    <a:pt x="27" y="38"/>
                    <a:pt x="22" y="36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591"/>
            <p:cNvSpPr>
              <a:spLocks noEditPoints="1"/>
            </p:cNvSpPr>
            <p:nvPr/>
          </p:nvSpPr>
          <p:spPr bwMode="gray">
            <a:xfrm>
              <a:off x="8025917" y="3065912"/>
              <a:ext cx="1244523" cy="1235238"/>
            </a:xfrm>
            <a:custGeom>
              <a:avLst/>
              <a:gdLst>
                <a:gd name="T0" fmla="*/ 60 w 62"/>
                <a:gd name="T1" fmla="*/ 35 h 62"/>
                <a:gd name="T2" fmla="*/ 62 w 62"/>
                <a:gd name="T3" fmla="*/ 31 h 62"/>
                <a:gd name="T4" fmla="*/ 58 w 62"/>
                <a:gd name="T5" fmla="*/ 27 h 62"/>
                <a:gd name="T6" fmla="*/ 54 w 62"/>
                <a:gd name="T7" fmla="*/ 26 h 62"/>
                <a:gd name="T8" fmla="*/ 51 w 62"/>
                <a:gd name="T9" fmla="*/ 17 h 62"/>
                <a:gd name="T10" fmla="*/ 54 w 62"/>
                <a:gd name="T11" fmla="*/ 13 h 62"/>
                <a:gd name="T12" fmla="*/ 53 w 62"/>
                <a:gd name="T13" fmla="*/ 9 h 62"/>
                <a:gd name="T14" fmla="*/ 47 w 62"/>
                <a:gd name="T15" fmla="*/ 9 h 62"/>
                <a:gd name="T16" fmla="*/ 44 w 62"/>
                <a:gd name="T17" fmla="*/ 11 h 62"/>
                <a:gd name="T18" fmla="*/ 36 w 62"/>
                <a:gd name="T19" fmla="*/ 7 h 62"/>
                <a:gd name="T20" fmla="*/ 35 w 62"/>
                <a:gd name="T21" fmla="*/ 3 h 62"/>
                <a:gd name="T22" fmla="*/ 31 w 62"/>
                <a:gd name="T23" fmla="*/ 0 h 62"/>
                <a:gd name="T24" fmla="*/ 27 w 62"/>
                <a:gd name="T25" fmla="*/ 4 h 62"/>
                <a:gd name="T26" fmla="*/ 26 w 62"/>
                <a:gd name="T27" fmla="*/ 9 h 62"/>
                <a:gd name="T28" fmla="*/ 17 w 62"/>
                <a:gd name="T29" fmla="*/ 11 h 62"/>
                <a:gd name="T30" fmla="*/ 13 w 62"/>
                <a:gd name="T31" fmla="*/ 9 h 62"/>
                <a:gd name="T32" fmla="*/ 9 w 62"/>
                <a:gd name="T33" fmla="*/ 10 h 62"/>
                <a:gd name="T34" fmla="*/ 9 w 62"/>
                <a:gd name="T35" fmla="*/ 15 h 62"/>
                <a:gd name="T36" fmla="*/ 11 w 62"/>
                <a:gd name="T37" fmla="*/ 19 h 62"/>
                <a:gd name="T38" fmla="*/ 7 w 62"/>
                <a:gd name="T39" fmla="*/ 27 h 62"/>
                <a:gd name="T40" fmla="*/ 3 w 62"/>
                <a:gd name="T41" fmla="*/ 28 h 62"/>
                <a:gd name="T42" fmla="*/ 0 w 62"/>
                <a:gd name="T43" fmla="*/ 32 h 62"/>
                <a:gd name="T44" fmla="*/ 4 w 62"/>
                <a:gd name="T45" fmla="*/ 35 h 62"/>
                <a:gd name="T46" fmla="*/ 8 w 62"/>
                <a:gd name="T47" fmla="*/ 37 h 62"/>
                <a:gd name="T48" fmla="*/ 11 w 62"/>
                <a:gd name="T49" fmla="*/ 45 h 62"/>
                <a:gd name="T50" fmla="*/ 9 w 62"/>
                <a:gd name="T51" fmla="*/ 49 h 62"/>
                <a:gd name="T52" fmla="*/ 10 w 62"/>
                <a:gd name="T53" fmla="*/ 53 h 62"/>
                <a:gd name="T54" fmla="*/ 15 w 62"/>
                <a:gd name="T55" fmla="*/ 53 h 62"/>
                <a:gd name="T56" fmla="*/ 18 w 62"/>
                <a:gd name="T57" fmla="*/ 51 h 62"/>
                <a:gd name="T58" fmla="*/ 27 w 62"/>
                <a:gd name="T59" fmla="*/ 56 h 62"/>
                <a:gd name="T60" fmla="*/ 28 w 62"/>
                <a:gd name="T61" fmla="*/ 60 h 62"/>
                <a:gd name="T62" fmla="*/ 32 w 62"/>
                <a:gd name="T63" fmla="*/ 62 h 62"/>
                <a:gd name="T64" fmla="*/ 35 w 62"/>
                <a:gd name="T65" fmla="*/ 58 h 62"/>
                <a:gd name="T66" fmla="*/ 36 w 62"/>
                <a:gd name="T67" fmla="*/ 55 h 62"/>
                <a:gd name="T68" fmla="*/ 45 w 62"/>
                <a:gd name="T69" fmla="*/ 52 h 62"/>
                <a:gd name="T70" fmla="*/ 49 w 62"/>
                <a:gd name="T71" fmla="*/ 54 h 62"/>
                <a:gd name="T72" fmla="*/ 53 w 62"/>
                <a:gd name="T73" fmla="*/ 53 h 62"/>
                <a:gd name="T74" fmla="*/ 53 w 62"/>
                <a:gd name="T75" fmla="*/ 48 h 62"/>
                <a:gd name="T76" fmla="*/ 51 w 62"/>
                <a:gd name="T77" fmla="*/ 44 h 62"/>
                <a:gd name="T78" fmla="*/ 56 w 62"/>
                <a:gd name="T79" fmla="*/ 36 h 62"/>
                <a:gd name="T80" fmla="*/ 45 w 62"/>
                <a:gd name="T81" fmla="*/ 18 h 62"/>
                <a:gd name="T82" fmla="*/ 38 w 62"/>
                <a:gd name="T83" fmla="*/ 25 h 62"/>
                <a:gd name="T84" fmla="*/ 45 w 62"/>
                <a:gd name="T85" fmla="*/ 18 h 62"/>
                <a:gd name="T86" fmla="*/ 34 w 62"/>
                <a:gd name="T87" fmla="*/ 29 h 62"/>
                <a:gd name="T88" fmla="*/ 28 w 62"/>
                <a:gd name="T89" fmla="*/ 35 h 62"/>
                <a:gd name="T90" fmla="*/ 25 w 62"/>
                <a:gd name="T91" fmla="*/ 25 h 62"/>
                <a:gd name="T92" fmla="*/ 18 w 62"/>
                <a:gd name="T93" fmla="*/ 18 h 62"/>
                <a:gd name="T94" fmla="*/ 25 w 62"/>
                <a:gd name="T95" fmla="*/ 25 h 62"/>
                <a:gd name="T96" fmla="*/ 18 w 62"/>
                <a:gd name="T97" fmla="*/ 38 h 62"/>
                <a:gd name="T98" fmla="*/ 25 w 62"/>
                <a:gd name="T99" fmla="*/ 45 h 62"/>
                <a:gd name="T100" fmla="*/ 38 w 62"/>
                <a:gd name="T101" fmla="*/ 38 h 62"/>
                <a:gd name="T102" fmla="*/ 45 w 62"/>
                <a:gd name="T103" fmla="*/ 45 h 62"/>
                <a:gd name="T104" fmla="*/ 38 w 62"/>
                <a:gd name="T105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62">
                  <a:moveTo>
                    <a:pt x="58" y="35"/>
                  </a:moveTo>
                  <a:cubicBezTo>
                    <a:pt x="59" y="35"/>
                    <a:pt x="59" y="35"/>
                    <a:pt x="60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1"/>
                    <a:pt x="62" y="31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8"/>
                    <a:pt x="59" y="27"/>
                    <a:pt x="58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4" y="26"/>
                    <a:pt x="54" y="26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51" y="18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5"/>
                    <a:pt x="54" y="14"/>
                    <a:pt x="54" y="13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2"/>
                    <a:pt x="44" y="12"/>
                    <a:pt x="44" y="11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3"/>
                    <a:pt x="35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6" y="8"/>
                    <a:pt x="26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2" y="18"/>
                    <a:pt x="11" y="1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7"/>
                    <a:pt x="7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8" y="36"/>
                    <a:pt x="8" y="37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8" y="49"/>
                    <a:pt x="9" y="4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3"/>
                    <a:pt x="9" y="53"/>
                    <a:pt x="10" y="5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3"/>
                    <a:pt x="15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8" y="51"/>
                    <a:pt x="18" y="51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7" y="56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9"/>
                    <a:pt x="27" y="59"/>
                    <a:pt x="28" y="60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2" y="62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59"/>
                    <a:pt x="35" y="59"/>
                    <a:pt x="35" y="58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5"/>
                    <a:pt x="36" y="55"/>
                    <a:pt x="36" y="55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5" y="51"/>
                    <a:pt x="45" y="52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4"/>
                    <a:pt x="48" y="54"/>
                    <a:pt x="4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3" y="53"/>
                    <a:pt x="53" y="53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3" y="48"/>
                    <a:pt x="53" y="48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5"/>
                    <a:pt x="51" y="45"/>
                    <a:pt x="51" y="44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6"/>
                    <a:pt x="55" y="36"/>
                    <a:pt x="56" y="36"/>
                  </a:cubicBezTo>
                  <a:lnTo>
                    <a:pt x="58" y="35"/>
                  </a:lnTo>
                  <a:close/>
                  <a:moveTo>
                    <a:pt x="45" y="18"/>
                  </a:moveTo>
                  <a:cubicBezTo>
                    <a:pt x="47" y="20"/>
                    <a:pt x="47" y="23"/>
                    <a:pt x="45" y="25"/>
                  </a:cubicBezTo>
                  <a:cubicBezTo>
                    <a:pt x="43" y="27"/>
                    <a:pt x="40" y="27"/>
                    <a:pt x="38" y="25"/>
                  </a:cubicBezTo>
                  <a:cubicBezTo>
                    <a:pt x="36" y="23"/>
                    <a:pt x="36" y="20"/>
                    <a:pt x="38" y="18"/>
                  </a:cubicBezTo>
                  <a:cubicBezTo>
                    <a:pt x="40" y="16"/>
                    <a:pt x="43" y="16"/>
                    <a:pt x="45" y="18"/>
                  </a:cubicBezTo>
                  <a:close/>
                  <a:moveTo>
                    <a:pt x="28" y="29"/>
                  </a:moveTo>
                  <a:cubicBezTo>
                    <a:pt x="30" y="27"/>
                    <a:pt x="33" y="27"/>
                    <a:pt x="34" y="29"/>
                  </a:cubicBezTo>
                  <a:cubicBezTo>
                    <a:pt x="36" y="30"/>
                    <a:pt x="36" y="33"/>
                    <a:pt x="34" y="35"/>
                  </a:cubicBezTo>
                  <a:cubicBezTo>
                    <a:pt x="33" y="36"/>
                    <a:pt x="30" y="36"/>
                    <a:pt x="28" y="35"/>
                  </a:cubicBezTo>
                  <a:cubicBezTo>
                    <a:pt x="27" y="33"/>
                    <a:pt x="27" y="30"/>
                    <a:pt x="28" y="29"/>
                  </a:cubicBezTo>
                  <a:close/>
                  <a:moveTo>
                    <a:pt x="25" y="25"/>
                  </a:moveTo>
                  <a:cubicBezTo>
                    <a:pt x="23" y="27"/>
                    <a:pt x="20" y="27"/>
                    <a:pt x="18" y="25"/>
                  </a:cubicBezTo>
                  <a:cubicBezTo>
                    <a:pt x="16" y="23"/>
                    <a:pt x="16" y="20"/>
                    <a:pt x="18" y="18"/>
                  </a:cubicBezTo>
                  <a:cubicBezTo>
                    <a:pt x="20" y="16"/>
                    <a:pt x="23" y="16"/>
                    <a:pt x="25" y="18"/>
                  </a:cubicBezTo>
                  <a:cubicBezTo>
                    <a:pt x="27" y="20"/>
                    <a:pt x="27" y="23"/>
                    <a:pt x="25" y="25"/>
                  </a:cubicBezTo>
                  <a:close/>
                  <a:moveTo>
                    <a:pt x="18" y="45"/>
                  </a:moveTo>
                  <a:cubicBezTo>
                    <a:pt x="16" y="43"/>
                    <a:pt x="16" y="40"/>
                    <a:pt x="18" y="38"/>
                  </a:cubicBezTo>
                  <a:cubicBezTo>
                    <a:pt x="20" y="36"/>
                    <a:pt x="23" y="36"/>
                    <a:pt x="25" y="38"/>
                  </a:cubicBezTo>
                  <a:cubicBezTo>
                    <a:pt x="27" y="40"/>
                    <a:pt x="27" y="43"/>
                    <a:pt x="25" y="45"/>
                  </a:cubicBezTo>
                  <a:cubicBezTo>
                    <a:pt x="23" y="47"/>
                    <a:pt x="20" y="47"/>
                    <a:pt x="18" y="45"/>
                  </a:cubicBezTo>
                  <a:close/>
                  <a:moveTo>
                    <a:pt x="38" y="38"/>
                  </a:moveTo>
                  <a:cubicBezTo>
                    <a:pt x="40" y="36"/>
                    <a:pt x="43" y="36"/>
                    <a:pt x="45" y="38"/>
                  </a:cubicBezTo>
                  <a:cubicBezTo>
                    <a:pt x="47" y="40"/>
                    <a:pt x="47" y="43"/>
                    <a:pt x="45" y="45"/>
                  </a:cubicBezTo>
                  <a:cubicBezTo>
                    <a:pt x="43" y="47"/>
                    <a:pt x="40" y="47"/>
                    <a:pt x="38" y="45"/>
                  </a:cubicBezTo>
                  <a:cubicBezTo>
                    <a:pt x="36" y="43"/>
                    <a:pt x="36" y="40"/>
                    <a:pt x="38" y="38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610"/>
            <p:cNvSpPr>
              <a:spLocks/>
            </p:cNvSpPr>
            <p:nvPr/>
          </p:nvSpPr>
          <p:spPr bwMode="gray">
            <a:xfrm>
              <a:off x="8583166" y="4979139"/>
              <a:ext cx="2405460" cy="2015386"/>
            </a:xfrm>
            <a:custGeom>
              <a:avLst/>
              <a:gdLst>
                <a:gd name="T0" fmla="*/ 229 w 259"/>
                <a:gd name="T1" fmla="*/ 58 h 217"/>
                <a:gd name="T2" fmla="*/ 229 w 259"/>
                <a:gd name="T3" fmla="*/ 0 h 217"/>
                <a:gd name="T4" fmla="*/ 205 w 259"/>
                <a:gd name="T5" fmla="*/ 0 h 217"/>
                <a:gd name="T6" fmla="*/ 201 w 259"/>
                <a:gd name="T7" fmla="*/ 0 h 217"/>
                <a:gd name="T8" fmla="*/ 0 w 259"/>
                <a:gd name="T9" fmla="*/ 0 h 217"/>
                <a:gd name="T10" fmla="*/ 0 w 259"/>
                <a:gd name="T11" fmla="*/ 217 h 217"/>
                <a:gd name="T12" fmla="*/ 214 w 259"/>
                <a:gd name="T13" fmla="*/ 217 h 217"/>
                <a:gd name="T14" fmla="*/ 214 w 259"/>
                <a:gd name="T15" fmla="*/ 125 h 217"/>
                <a:gd name="T16" fmla="*/ 259 w 259"/>
                <a:gd name="T17" fmla="*/ 125 h 217"/>
                <a:gd name="T18" fmla="*/ 229 w 259"/>
                <a:gd name="T19" fmla="*/ 5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17">
                  <a:moveTo>
                    <a:pt x="229" y="58"/>
                  </a:moveTo>
                  <a:lnTo>
                    <a:pt x="229" y="0"/>
                  </a:lnTo>
                  <a:lnTo>
                    <a:pt x="205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214" y="217"/>
                  </a:lnTo>
                  <a:lnTo>
                    <a:pt x="214" y="125"/>
                  </a:lnTo>
                  <a:lnTo>
                    <a:pt x="259" y="125"/>
                  </a:lnTo>
                  <a:lnTo>
                    <a:pt x="229" y="58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611"/>
            <p:cNvSpPr>
              <a:spLocks/>
            </p:cNvSpPr>
            <p:nvPr/>
          </p:nvSpPr>
          <p:spPr bwMode="gray">
            <a:xfrm>
              <a:off x="8991815" y="5397073"/>
              <a:ext cx="315774" cy="585115"/>
            </a:xfrm>
            <a:custGeom>
              <a:avLst/>
              <a:gdLst>
                <a:gd name="T0" fmla="*/ 15 w 16"/>
                <a:gd name="T1" fmla="*/ 26 h 29"/>
                <a:gd name="T2" fmla="*/ 3 w 16"/>
                <a:gd name="T3" fmla="*/ 14 h 29"/>
                <a:gd name="T4" fmla="*/ 15 w 16"/>
                <a:gd name="T5" fmla="*/ 2 h 29"/>
                <a:gd name="T6" fmla="*/ 16 w 16"/>
                <a:gd name="T7" fmla="*/ 1 h 29"/>
                <a:gd name="T8" fmla="*/ 15 w 16"/>
                <a:gd name="T9" fmla="*/ 0 h 29"/>
                <a:gd name="T10" fmla="*/ 0 w 16"/>
                <a:gd name="T11" fmla="*/ 14 h 29"/>
                <a:gd name="T12" fmla="*/ 15 w 16"/>
                <a:gd name="T13" fmla="*/ 29 h 29"/>
                <a:gd name="T14" fmla="*/ 16 w 16"/>
                <a:gd name="T15" fmla="*/ 27 h 29"/>
                <a:gd name="T16" fmla="*/ 15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5" y="26"/>
                  </a:moveTo>
                  <a:cubicBezTo>
                    <a:pt x="8" y="26"/>
                    <a:pt x="3" y="21"/>
                    <a:pt x="3" y="14"/>
                  </a:cubicBezTo>
                  <a:cubicBezTo>
                    <a:pt x="3" y="8"/>
                    <a:pt x="8" y="2"/>
                    <a:pt x="15" y="2"/>
                  </a:cubicBezTo>
                  <a:cubicBezTo>
                    <a:pt x="15" y="2"/>
                    <a:pt x="16" y="2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9"/>
                    <a:pt x="15" y="29"/>
                  </a:cubicBezTo>
                  <a:cubicBezTo>
                    <a:pt x="15" y="29"/>
                    <a:pt x="16" y="28"/>
                    <a:pt x="16" y="27"/>
                  </a:cubicBezTo>
                  <a:cubicBezTo>
                    <a:pt x="16" y="27"/>
                    <a:pt x="15" y="26"/>
                    <a:pt x="15" y="26"/>
                  </a:cubicBezTo>
                  <a:close/>
                </a:path>
              </a:pathLst>
            </a:custGeom>
            <a:solidFill>
              <a:srgbClr val="4224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Oval 612"/>
            <p:cNvSpPr>
              <a:spLocks noChangeArrowheads="1"/>
            </p:cNvSpPr>
            <p:nvPr/>
          </p:nvSpPr>
          <p:spPr bwMode="gray">
            <a:xfrm>
              <a:off x="10013438" y="5359923"/>
              <a:ext cx="278625" cy="278625"/>
            </a:xfrm>
            <a:prstGeom prst="ellipse">
              <a:avLst/>
            </a:prstGeom>
            <a:solidFill>
              <a:srgbClr val="4224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1"/>
            <p:cNvSpPr>
              <a:spLocks noChangeAspect="1"/>
            </p:cNvSpPr>
            <p:nvPr userDrawn="1"/>
          </p:nvSpPr>
          <p:spPr bwMode="auto">
            <a:xfrm>
              <a:off x="7176542" y="1481019"/>
              <a:ext cx="519191" cy="334561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1"/>
            <p:cNvSpPr>
              <a:spLocks/>
            </p:cNvSpPr>
            <p:nvPr userDrawn="1"/>
          </p:nvSpPr>
          <p:spPr bwMode="auto">
            <a:xfrm>
              <a:off x="11135148" y="3810327"/>
              <a:ext cx="696078" cy="448545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1"/>
            <p:cNvSpPr>
              <a:spLocks noChangeAspect="1"/>
            </p:cNvSpPr>
            <p:nvPr userDrawn="1"/>
          </p:nvSpPr>
          <p:spPr bwMode="auto">
            <a:xfrm>
              <a:off x="7670947" y="1671429"/>
              <a:ext cx="1244986" cy="802255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873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4937760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4937760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59" name="Group 158"/>
          <p:cNvGrpSpPr>
            <a:grpSpLocks noChangeAspect="1"/>
          </p:cNvGrpSpPr>
          <p:nvPr userDrawn="1"/>
        </p:nvGrpSpPr>
        <p:grpSpPr>
          <a:xfrm>
            <a:off x="6694598" y="1394165"/>
            <a:ext cx="4654684" cy="5600360"/>
            <a:chOff x="7176542" y="1394165"/>
            <a:chExt cx="4654684" cy="5600360"/>
          </a:xfrm>
        </p:grpSpPr>
        <p:grpSp>
          <p:nvGrpSpPr>
            <p:cNvPr id="160" name="Group 159"/>
            <p:cNvGrpSpPr/>
            <p:nvPr userDrawn="1"/>
          </p:nvGrpSpPr>
          <p:grpSpPr bwMode="gray">
            <a:xfrm>
              <a:off x="9706954" y="2211463"/>
              <a:ext cx="1309538" cy="1272388"/>
              <a:chOff x="10291816" y="2168420"/>
              <a:chExt cx="1321322" cy="1283838"/>
            </a:xfrm>
            <a:solidFill>
              <a:srgbClr val="FF8C00"/>
            </a:solidFill>
          </p:grpSpPr>
          <p:sp>
            <p:nvSpPr>
              <p:cNvPr id="171" name="Freeform 592"/>
              <p:cNvSpPr>
                <a:spLocks noEditPoints="1"/>
              </p:cNvSpPr>
              <p:nvPr/>
            </p:nvSpPr>
            <p:spPr bwMode="gray">
              <a:xfrm>
                <a:off x="10413637" y="2262131"/>
                <a:ext cx="1077675" cy="1087043"/>
              </a:xfrm>
              <a:custGeom>
                <a:avLst/>
                <a:gdLst>
                  <a:gd name="T0" fmla="*/ 25 w 53"/>
                  <a:gd name="T1" fmla="*/ 1 h 54"/>
                  <a:gd name="T2" fmla="*/ 1 w 53"/>
                  <a:gd name="T3" fmla="*/ 29 h 54"/>
                  <a:gd name="T4" fmla="*/ 28 w 53"/>
                  <a:gd name="T5" fmla="*/ 53 h 54"/>
                  <a:gd name="T6" fmla="*/ 52 w 53"/>
                  <a:gd name="T7" fmla="*/ 25 h 54"/>
                  <a:gd name="T8" fmla="*/ 25 w 53"/>
                  <a:gd name="T9" fmla="*/ 1 h 54"/>
                  <a:gd name="T10" fmla="*/ 27 w 53"/>
                  <a:gd name="T11" fmla="*/ 39 h 54"/>
                  <a:gd name="T12" fmla="*/ 14 w 53"/>
                  <a:gd name="T13" fmla="*/ 28 h 54"/>
                  <a:gd name="T14" fmla="*/ 26 w 53"/>
                  <a:gd name="T15" fmla="*/ 15 h 54"/>
                  <a:gd name="T16" fmla="*/ 39 w 53"/>
                  <a:gd name="T17" fmla="*/ 26 h 54"/>
                  <a:gd name="T18" fmla="*/ 27 w 53"/>
                  <a:gd name="T19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4">
                    <a:moveTo>
                      <a:pt x="25" y="1"/>
                    </a:moveTo>
                    <a:cubicBezTo>
                      <a:pt x="10" y="2"/>
                      <a:pt x="0" y="14"/>
                      <a:pt x="1" y="29"/>
                    </a:cubicBezTo>
                    <a:cubicBezTo>
                      <a:pt x="2" y="43"/>
                      <a:pt x="14" y="54"/>
                      <a:pt x="28" y="53"/>
                    </a:cubicBezTo>
                    <a:cubicBezTo>
                      <a:pt x="42" y="52"/>
                      <a:pt x="53" y="39"/>
                      <a:pt x="52" y="25"/>
                    </a:cubicBezTo>
                    <a:cubicBezTo>
                      <a:pt x="51" y="11"/>
                      <a:pt x="39" y="0"/>
                      <a:pt x="25" y="1"/>
                    </a:cubicBezTo>
                    <a:close/>
                    <a:moveTo>
                      <a:pt x="27" y="39"/>
                    </a:moveTo>
                    <a:cubicBezTo>
                      <a:pt x="20" y="40"/>
                      <a:pt x="15" y="34"/>
                      <a:pt x="14" y="28"/>
                    </a:cubicBezTo>
                    <a:cubicBezTo>
                      <a:pt x="14" y="21"/>
                      <a:pt x="19" y="15"/>
                      <a:pt x="26" y="15"/>
                    </a:cubicBezTo>
                    <a:cubicBezTo>
                      <a:pt x="32" y="14"/>
                      <a:pt x="38" y="19"/>
                      <a:pt x="39" y="26"/>
                    </a:cubicBezTo>
                    <a:cubicBezTo>
                      <a:pt x="39" y="33"/>
                      <a:pt x="34" y="39"/>
                      <a:pt x="2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593"/>
              <p:cNvSpPr>
                <a:spLocks/>
              </p:cNvSpPr>
              <p:nvPr/>
            </p:nvSpPr>
            <p:spPr bwMode="gray">
              <a:xfrm>
                <a:off x="10844705" y="2168420"/>
                <a:ext cx="178053" cy="299874"/>
              </a:xfrm>
              <a:custGeom>
                <a:avLst/>
                <a:gdLst>
                  <a:gd name="T0" fmla="*/ 9 w 9"/>
                  <a:gd name="T1" fmla="*/ 13 h 15"/>
                  <a:gd name="T2" fmla="*/ 7 w 9"/>
                  <a:gd name="T3" fmla="*/ 15 h 15"/>
                  <a:gd name="T4" fmla="*/ 2 w 9"/>
                  <a:gd name="T5" fmla="*/ 15 h 15"/>
                  <a:gd name="T6" fmla="*/ 0 w 9"/>
                  <a:gd name="T7" fmla="*/ 13 h 15"/>
                  <a:gd name="T8" fmla="*/ 1 w 9"/>
                  <a:gd name="T9" fmla="*/ 2 h 15"/>
                  <a:gd name="T10" fmla="*/ 3 w 9"/>
                  <a:gd name="T11" fmla="*/ 0 h 15"/>
                  <a:gd name="T12" fmla="*/ 4 w 9"/>
                  <a:gd name="T13" fmla="*/ 0 h 15"/>
                  <a:gd name="T14" fmla="*/ 6 w 9"/>
                  <a:gd name="T15" fmla="*/ 2 h 15"/>
                  <a:gd name="T16" fmla="*/ 9 w 9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5">
                    <a:moveTo>
                      <a:pt x="9" y="13"/>
                    </a:moveTo>
                    <a:cubicBezTo>
                      <a:pt x="9" y="14"/>
                      <a:pt x="8" y="15"/>
                      <a:pt x="7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594"/>
              <p:cNvSpPr>
                <a:spLocks/>
              </p:cNvSpPr>
              <p:nvPr/>
            </p:nvSpPr>
            <p:spPr bwMode="gray">
              <a:xfrm>
                <a:off x="10882189" y="3133642"/>
                <a:ext cx="178053" cy="318616"/>
              </a:xfrm>
              <a:custGeom>
                <a:avLst/>
                <a:gdLst>
                  <a:gd name="T0" fmla="*/ 0 w 9"/>
                  <a:gd name="T1" fmla="*/ 3 h 16"/>
                  <a:gd name="T2" fmla="*/ 2 w 9"/>
                  <a:gd name="T3" fmla="*/ 1 h 16"/>
                  <a:gd name="T4" fmla="*/ 7 w 9"/>
                  <a:gd name="T5" fmla="*/ 0 h 16"/>
                  <a:gd name="T6" fmla="*/ 9 w 9"/>
                  <a:gd name="T7" fmla="*/ 2 h 16"/>
                  <a:gd name="T8" fmla="*/ 8 w 9"/>
                  <a:gd name="T9" fmla="*/ 14 h 16"/>
                  <a:gd name="T10" fmla="*/ 6 w 9"/>
                  <a:gd name="T11" fmla="*/ 16 h 16"/>
                  <a:gd name="T12" fmla="*/ 5 w 9"/>
                  <a:gd name="T13" fmla="*/ 16 h 16"/>
                  <a:gd name="T14" fmla="*/ 3 w 9"/>
                  <a:gd name="T15" fmla="*/ 14 h 16"/>
                  <a:gd name="T16" fmla="*/ 0 w 9"/>
                  <a:gd name="T17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6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7" y="16"/>
                      <a:pt x="6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5"/>
                      <a:pt x="3" y="14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595"/>
              <p:cNvSpPr>
                <a:spLocks/>
              </p:cNvSpPr>
              <p:nvPr/>
            </p:nvSpPr>
            <p:spPr bwMode="gray">
              <a:xfrm>
                <a:off x="10291816" y="2730684"/>
                <a:ext cx="327990" cy="196795"/>
              </a:xfrm>
              <a:custGeom>
                <a:avLst/>
                <a:gdLst>
                  <a:gd name="T0" fmla="*/ 13 w 16"/>
                  <a:gd name="T1" fmla="*/ 1 h 10"/>
                  <a:gd name="T2" fmla="*/ 16 w 16"/>
                  <a:gd name="T3" fmla="*/ 2 h 10"/>
                  <a:gd name="T4" fmla="*/ 16 w 16"/>
                  <a:gd name="T5" fmla="*/ 8 h 10"/>
                  <a:gd name="T6" fmla="*/ 14 w 16"/>
                  <a:gd name="T7" fmla="*/ 10 h 10"/>
                  <a:gd name="T8" fmla="*/ 3 w 16"/>
                  <a:gd name="T9" fmla="*/ 9 h 10"/>
                  <a:gd name="T10" fmla="*/ 0 w 16"/>
                  <a:gd name="T11" fmla="*/ 7 h 10"/>
                  <a:gd name="T12" fmla="*/ 0 w 16"/>
                  <a:gd name="T13" fmla="*/ 5 h 10"/>
                  <a:gd name="T14" fmla="*/ 2 w 16"/>
                  <a:gd name="T15" fmla="*/ 3 h 10"/>
                  <a:gd name="T16" fmla="*/ 13 w 16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0">
                    <a:moveTo>
                      <a:pt x="13" y="1"/>
                    </a:moveTo>
                    <a:cubicBezTo>
                      <a:pt x="15" y="0"/>
                      <a:pt x="16" y="1"/>
                      <a:pt x="16" y="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9"/>
                      <a:pt x="15" y="10"/>
                      <a:pt x="14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lnTo>
                      <a:pt x="1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96"/>
              <p:cNvSpPr>
                <a:spLocks/>
              </p:cNvSpPr>
              <p:nvPr/>
            </p:nvSpPr>
            <p:spPr bwMode="gray">
              <a:xfrm>
                <a:off x="11285148" y="2693200"/>
                <a:ext cx="327990" cy="178053"/>
              </a:xfrm>
              <a:custGeom>
                <a:avLst/>
                <a:gdLst>
                  <a:gd name="T0" fmla="*/ 2 w 16"/>
                  <a:gd name="T1" fmla="*/ 9 h 9"/>
                  <a:gd name="T2" fmla="*/ 0 w 16"/>
                  <a:gd name="T3" fmla="*/ 7 h 9"/>
                  <a:gd name="T4" fmla="*/ 0 w 16"/>
                  <a:gd name="T5" fmla="*/ 2 h 9"/>
                  <a:gd name="T6" fmla="*/ 2 w 16"/>
                  <a:gd name="T7" fmla="*/ 0 h 9"/>
                  <a:gd name="T8" fmla="*/ 13 w 16"/>
                  <a:gd name="T9" fmla="*/ 1 h 9"/>
                  <a:gd name="T10" fmla="*/ 15 w 16"/>
                  <a:gd name="T11" fmla="*/ 3 h 9"/>
                  <a:gd name="T12" fmla="*/ 15 w 16"/>
                  <a:gd name="T13" fmla="*/ 4 h 9"/>
                  <a:gd name="T14" fmla="*/ 14 w 16"/>
                  <a:gd name="T15" fmla="*/ 7 h 9"/>
                  <a:gd name="T16" fmla="*/ 2 w 1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2" y="9"/>
                    </a:moveTo>
                    <a:cubicBezTo>
                      <a:pt x="1" y="9"/>
                      <a:pt x="0" y="9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1"/>
                      <a:pt x="15" y="2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5"/>
                      <a:pt x="15" y="7"/>
                      <a:pt x="14" y="7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97"/>
              <p:cNvSpPr>
                <a:spLocks/>
              </p:cNvSpPr>
              <p:nvPr/>
            </p:nvSpPr>
            <p:spPr bwMode="gray">
              <a:xfrm>
                <a:off x="10432379" y="2346473"/>
                <a:ext cx="309248" cy="299874"/>
              </a:xfrm>
              <a:custGeom>
                <a:avLst/>
                <a:gdLst>
                  <a:gd name="T0" fmla="*/ 14 w 15"/>
                  <a:gd name="T1" fmla="*/ 7 h 15"/>
                  <a:gd name="T2" fmla="*/ 15 w 15"/>
                  <a:gd name="T3" fmla="*/ 10 h 15"/>
                  <a:gd name="T4" fmla="*/ 11 w 15"/>
                  <a:gd name="T5" fmla="*/ 14 h 15"/>
                  <a:gd name="T6" fmla="*/ 8 w 15"/>
                  <a:gd name="T7" fmla="*/ 14 h 15"/>
                  <a:gd name="T8" fmla="*/ 1 w 15"/>
                  <a:gd name="T9" fmla="*/ 5 h 15"/>
                  <a:gd name="T10" fmla="*/ 1 w 15"/>
                  <a:gd name="T11" fmla="*/ 2 h 15"/>
                  <a:gd name="T12" fmla="*/ 2 w 15"/>
                  <a:gd name="T13" fmla="*/ 1 h 15"/>
                  <a:gd name="T14" fmla="*/ 5 w 15"/>
                  <a:gd name="T15" fmla="*/ 1 h 15"/>
                  <a:gd name="T16" fmla="*/ 14 w 15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14" y="7"/>
                    </a:moveTo>
                    <a:cubicBezTo>
                      <a:pt x="15" y="8"/>
                      <a:pt x="15" y="9"/>
                      <a:pt x="15" y="1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9" y="15"/>
                      <a:pt x="8" y="1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1"/>
                    </a:cubicBez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598"/>
              <p:cNvSpPr>
                <a:spLocks/>
              </p:cNvSpPr>
              <p:nvPr/>
            </p:nvSpPr>
            <p:spPr bwMode="gray">
              <a:xfrm>
                <a:off x="11144585" y="2974331"/>
                <a:ext cx="318616" cy="281132"/>
              </a:xfrm>
              <a:custGeom>
                <a:avLst/>
                <a:gdLst>
                  <a:gd name="T0" fmla="*/ 2 w 16"/>
                  <a:gd name="T1" fmla="*/ 8 h 14"/>
                  <a:gd name="T2" fmla="*/ 1 w 16"/>
                  <a:gd name="T3" fmla="*/ 5 h 14"/>
                  <a:gd name="T4" fmla="*/ 5 w 16"/>
                  <a:gd name="T5" fmla="*/ 1 h 14"/>
                  <a:gd name="T6" fmla="*/ 7 w 16"/>
                  <a:gd name="T7" fmla="*/ 1 h 14"/>
                  <a:gd name="T8" fmla="*/ 15 w 16"/>
                  <a:gd name="T9" fmla="*/ 9 h 14"/>
                  <a:gd name="T10" fmla="*/ 15 w 16"/>
                  <a:gd name="T11" fmla="*/ 13 h 14"/>
                  <a:gd name="T12" fmla="*/ 14 w 16"/>
                  <a:gd name="T13" fmla="*/ 13 h 14"/>
                  <a:gd name="T14" fmla="*/ 11 w 16"/>
                  <a:gd name="T15" fmla="*/ 14 h 14"/>
                  <a:gd name="T16" fmla="*/ 2 w 16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4">
                    <a:moveTo>
                      <a:pt x="2" y="8"/>
                    </a:moveTo>
                    <a:cubicBezTo>
                      <a:pt x="1" y="7"/>
                      <a:pt x="0" y="6"/>
                      <a:pt x="1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2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4"/>
                      <a:pt x="11" y="14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99"/>
              <p:cNvSpPr>
                <a:spLocks/>
              </p:cNvSpPr>
              <p:nvPr/>
            </p:nvSpPr>
            <p:spPr bwMode="gray">
              <a:xfrm>
                <a:off x="10497979" y="3011816"/>
                <a:ext cx="281132" cy="299874"/>
              </a:xfrm>
              <a:custGeom>
                <a:avLst/>
                <a:gdLst>
                  <a:gd name="T0" fmla="*/ 7 w 14"/>
                  <a:gd name="T1" fmla="*/ 1 h 15"/>
                  <a:gd name="T2" fmla="*/ 9 w 14"/>
                  <a:gd name="T3" fmla="*/ 1 h 15"/>
                  <a:gd name="T4" fmla="*/ 13 w 14"/>
                  <a:gd name="T5" fmla="*/ 4 h 15"/>
                  <a:gd name="T6" fmla="*/ 13 w 14"/>
                  <a:gd name="T7" fmla="*/ 7 h 15"/>
                  <a:gd name="T8" fmla="*/ 5 w 14"/>
                  <a:gd name="T9" fmla="*/ 14 h 15"/>
                  <a:gd name="T10" fmla="*/ 2 w 14"/>
                  <a:gd name="T11" fmla="*/ 14 h 15"/>
                  <a:gd name="T12" fmla="*/ 1 w 14"/>
                  <a:gd name="T13" fmla="*/ 14 h 15"/>
                  <a:gd name="T14" fmla="*/ 0 w 14"/>
                  <a:gd name="T15" fmla="*/ 11 h 15"/>
                  <a:gd name="T16" fmla="*/ 7 w 14"/>
                  <a:gd name="T17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"/>
                    </a:moveTo>
                    <a:cubicBezTo>
                      <a:pt x="7" y="0"/>
                      <a:pt x="9" y="0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5"/>
                      <a:pt x="14" y="6"/>
                      <a:pt x="13" y="7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3" y="15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1"/>
                      <a:pt x="0" y="11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600"/>
              <p:cNvSpPr>
                <a:spLocks/>
              </p:cNvSpPr>
              <p:nvPr/>
            </p:nvSpPr>
            <p:spPr bwMode="gray">
              <a:xfrm>
                <a:off x="11125837" y="2308989"/>
                <a:ext cx="281132" cy="299874"/>
              </a:xfrm>
              <a:custGeom>
                <a:avLst/>
                <a:gdLst>
                  <a:gd name="T0" fmla="*/ 7 w 14"/>
                  <a:gd name="T1" fmla="*/ 14 h 15"/>
                  <a:gd name="T2" fmla="*/ 4 w 14"/>
                  <a:gd name="T3" fmla="*/ 14 h 15"/>
                  <a:gd name="T4" fmla="*/ 0 w 14"/>
                  <a:gd name="T5" fmla="*/ 10 h 15"/>
                  <a:gd name="T6" fmla="*/ 0 w 14"/>
                  <a:gd name="T7" fmla="*/ 8 h 15"/>
                  <a:gd name="T8" fmla="*/ 9 w 14"/>
                  <a:gd name="T9" fmla="*/ 0 h 15"/>
                  <a:gd name="T10" fmla="*/ 12 w 14"/>
                  <a:gd name="T11" fmla="*/ 0 h 15"/>
                  <a:gd name="T12" fmla="*/ 13 w 14"/>
                  <a:gd name="T13" fmla="*/ 1 h 15"/>
                  <a:gd name="T14" fmla="*/ 13 w 14"/>
                  <a:gd name="T15" fmla="*/ 4 h 15"/>
                  <a:gd name="T16" fmla="*/ 7 w 14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4"/>
                    </a:moveTo>
                    <a:cubicBezTo>
                      <a:pt x="6" y="15"/>
                      <a:pt x="5" y="15"/>
                      <a:pt x="4" y="1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2"/>
                      <a:pt x="14" y="3"/>
                      <a:pt x="13" y="4"/>
                    </a:cubicBez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601"/>
              <p:cNvSpPr>
                <a:spLocks/>
              </p:cNvSpPr>
              <p:nvPr/>
            </p:nvSpPr>
            <p:spPr bwMode="gray">
              <a:xfrm>
                <a:off x="10619800" y="2205905"/>
                <a:ext cx="262390" cy="337358"/>
              </a:xfrm>
              <a:custGeom>
                <a:avLst/>
                <a:gdLst>
                  <a:gd name="T0" fmla="*/ 12 w 13"/>
                  <a:gd name="T1" fmla="*/ 11 h 17"/>
                  <a:gd name="T2" fmla="*/ 11 w 13"/>
                  <a:gd name="T3" fmla="*/ 14 h 17"/>
                  <a:gd name="T4" fmla="*/ 6 w 13"/>
                  <a:gd name="T5" fmla="*/ 16 h 17"/>
                  <a:gd name="T6" fmla="*/ 4 w 13"/>
                  <a:gd name="T7" fmla="*/ 15 h 17"/>
                  <a:gd name="T8" fmla="*/ 0 w 13"/>
                  <a:gd name="T9" fmla="*/ 4 h 17"/>
                  <a:gd name="T10" fmla="*/ 1 w 13"/>
                  <a:gd name="T11" fmla="*/ 1 h 17"/>
                  <a:gd name="T12" fmla="*/ 3 w 13"/>
                  <a:gd name="T13" fmla="*/ 1 h 17"/>
                  <a:gd name="T14" fmla="*/ 5 w 13"/>
                  <a:gd name="T15" fmla="*/ 2 h 17"/>
                  <a:gd name="T16" fmla="*/ 12 w 13"/>
                  <a:gd name="T1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7">
                    <a:moveTo>
                      <a:pt x="12" y="11"/>
                    </a:moveTo>
                    <a:cubicBezTo>
                      <a:pt x="13" y="12"/>
                      <a:pt x="12" y="13"/>
                      <a:pt x="11" y="14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7"/>
                      <a:pt x="4" y="16"/>
                      <a:pt x="4" y="1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1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02"/>
              <p:cNvSpPr>
                <a:spLocks/>
              </p:cNvSpPr>
              <p:nvPr/>
            </p:nvSpPr>
            <p:spPr bwMode="gray">
              <a:xfrm>
                <a:off x="11022758" y="3068042"/>
                <a:ext cx="262390" cy="327990"/>
              </a:xfrm>
              <a:custGeom>
                <a:avLst/>
                <a:gdLst>
                  <a:gd name="T0" fmla="*/ 1 w 13"/>
                  <a:gd name="T1" fmla="*/ 6 h 16"/>
                  <a:gd name="T2" fmla="*/ 1 w 13"/>
                  <a:gd name="T3" fmla="*/ 3 h 16"/>
                  <a:gd name="T4" fmla="*/ 6 w 13"/>
                  <a:gd name="T5" fmla="*/ 1 h 16"/>
                  <a:gd name="T6" fmla="*/ 9 w 13"/>
                  <a:gd name="T7" fmla="*/ 2 h 16"/>
                  <a:gd name="T8" fmla="*/ 13 w 13"/>
                  <a:gd name="T9" fmla="*/ 12 h 16"/>
                  <a:gd name="T10" fmla="*/ 11 w 13"/>
                  <a:gd name="T11" fmla="*/ 15 h 16"/>
                  <a:gd name="T12" fmla="*/ 10 w 13"/>
                  <a:gd name="T13" fmla="*/ 16 h 16"/>
                  <a:gd name="T14" fmla="*/ 7 w 13"/>
                  <a:gd name="T15" fmla="*/ 15 h 16"/>
                  <a:gd name="T16" fmla="*/ 1 w 13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6">
                    <a:moveTo>
                      <a:pt x="1" y="6"/>
                    </a:moveTo>
                    <a:cubicBezTo>
                      <a:pt x="0" y="5"/>
                      <a:pt x="0" y="3"/>
                      <a:pt x="1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8" y="0"/>
                      <a:pt x="9" y="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2" y="15"/>
                      <a:pt x="11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603"/>
              <p:cNvSpPr>
                <a:spLocks/>
              </p:cNvSpPr>
              <p:nvPr/>
            </p:nvSpPr>
            <p:spPr bwMode="gray">
              <a:xfrm>
                <a:off x="10357410" y="2889995"/>
                <a:ext cx="318616" cy="243648"/>
              </a:xfrm>
              <a:custGeom>
                <a:avLst/>
                <a:gdLst>
                  <a:gd name="T0" fmla="*/ 11 w 16"/>
                  <a:gd name="T1" fmla="*/ 0 h 12"/>
                  <a:gd name="T2" fmla="*/ 13 w 16"/>
                  <a:gd name="T3" fmla="*/ 1 h 12"/>
                  <a:gd name="T4" fmla="*/ 16 w 16"/>
                  <a:gd name="T5" fmla="*/ 6 h 12"/>
                  <a:gd name="T6" fmla="*/ 15 w 16"/>
                  <a:gd name="T7" fmla="*/ 8 h 12"/>
                  <a:gd name="T8" fmla="*/ 4 w 16"/>
                  <a:gd name="T9" fmla="*/ 12 h 12"/>
                  <a:gd name="T10" fmla="*/ 1 w 16"/>
                  <a:gd name="T11" fmla="*/ 11 h 12"/>
                  <a:gd name="T12" fmla="*/ 1 w 16"/>
                  <a:gd name="T13" fmla="*/ 10 h 12"/>
                  <a:gd name="T14" fmla="*/ 1 w 16"/>
                  <a:gd name="T15" fmla="*/ 7 h 12"/>
                  <a:gd name="T16" fmla="*/ 11 w 16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2">
                    <a:moveTo>
                      <a:pt x="11" y="0"/>
                    </a:moveTo>
                    <a:cubicBezTo>
                      <a:pt x="12" y="0"/>
                      <a:pt x="13" y="0"/>
                      <a:pt x="13" y="1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8"/>
                      <a:pt x="15" y="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2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9"/>
                      <a:pt x="0" y="7"/>
                      <a:pt x="1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604"/>
              <p:cNvSpPr>
                <a:spLocks/>
              </p:cNvSpPr>
              <p:nvPr/>
            </p:nvSpPr>
            <p:spPr bwMode="gray">
              <a:xfrm>
                <a:off x="11228922" y="2468294"/>
                <a:ext cx="318616" cy="262390"/>
              </a:xfrm>
              <a:custGeom>
                <a:avLst/>
                <a:gdLst>
                  <a:gd name="T0" fmla="*/ 5 w 16"/>
                  <a:gd name="T1" fmla="*/ 12 h 13"/>
                  <a:gd name="T2" fmla="*/ 3 w 16"/>
                  <a:gd name="T3" fmla="*/ 12 h 13"/>
                  <a:gd name="T4" fmla="*/ 0 w 16"/>
                  <a:gd name="T5" fmla="*/ 7 h 13"/>
                  <a:gd name="T6" fmla="*/ 1 w 16"/>
                  <a:gd name="T7" fmla="*/ 4 h 13"/>
                  <a:gd name="T8" fmla="*/ 12 w 16"/>
                  <a:gd name="T9" fmla="*/ 1 h 13"/>
                  <a:gd name="T10" fmla="*/ 15 w 16"/>
                  <a:gd name="T11" fmla="*/ 2 h 13"/>
                  <a:gd name="T12" fmla="*/ 15 w 16"/>
                  <a:gd name="T13" fmla="*/ 3 h 13"/>
                  <a:gd name="T14" fmla="*/ 15 w 16"/>
                  <a:gd name="T15" fmla="*/ 6 h 13"/>
                  <a:gd name="T16" fmla="*/ 5 w 16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5" y="12"/>
                    </a:moveTo>
                    <a:cubicBezTo>
                      <a:pt x="4" y="13"/>
                      <a:pt x="3" y="13"/>
                      <a:pt x="3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5" y="5"/>
                      <a:pt x="15" y="6"/>
                    </a:cubicBez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605"/>
              <p:cNvSpPr>
                <a:spLocks/>
              </p:cNvSpPr>
              <p:nvPr/>
            </p:nvSpPr>
            <p:spPr bwMode="gray">
              <a:xfrm>
                <a:off x="10310558" y="2543263"/>
                <a:ext cx="346732" cy="243648"/>
              </a:xfrm>
              <a:custGeom>
                <a:avLst/>
                <a:gdLst>
                  <a:gd name="T0" fmla="*/ 15 w 17"/>
                  <a:gd name="T1" fmla="*/ 3 h 12"/>
                  <a:gd name="T2" fmla="*/ 16 w 17"/>
                  <a:gd name="T3" fmla="*/ 5 h 12"/>
                  <a:gd name="T4" fmla="*/ 15 w 17"/>
                  <a:gd name="T5" fmla="*/ 10 h 12"/>
                  <a:gd name="T6" fmla="*/ 12 w 17"/>
                  <a:gd name="T7" fmla="*/ 11 h 12"/>
                  <a:gd name="T8" fmla="*/ 2 w 17"/>
                  <a:gd name="T9" fmla="*/ 6 h 12"/>
                  <a:gd name="T10" fmla="*/ 1 w 17"/>
                  <a:gd name="T11" fmla="*/ 3 h 12"/>
                  <a:gd name="T12" fmla="*/ 1 w 17"/>
                  <a:gd name="T13" fmla="*/ 2 h 12"/>
                  <a:gd name="T14" fmla="*/ 4 w 17"/>
                  <a:gd name="T15" fmla="*/ 1 h 12"/>
                  <a:gd name="T16" fmla="*/ 15 w 1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2">
                    <a:moveTo>
                      <a:pt x="15" y="3"/>
                    </a:moveTo>
                    <a:cubicBezTo>
                      <a:pt x="16" y="3"/>
                      <a:pt x="17" y="4"/>
                      <a:pt x="16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1"/>
                      <a:pt x="13" y="12"/>
                      <a:pt x="12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606"/>
              <p:cNvSpPr>
                <a:spLocks/>
              </p:cNvSpPr>
              <p:nvPr/>
            </p:nvSpPr>
            <p:spPr bwMode="gray">
              <a:xfrm>
                <a:off x="11247664" y="2833768"/>
                <a:ext cx="318616" cy="215537"/>
              </a:xfrm>
              <a:custGeom>
                <a:avLst/>
                <a:gdLst>
                  <a:gd name="T0" fmla="*/ 2 w 16"/>
                  <a:gd name="T1" fmla="*/ 9 h 11"/>
                  <a:gd name="T2" fmla="*/ 0 w 16"/>
                  <a:gd name="T3" fmla="*/ 7 h 11"/>
                  <a:gd name="T4" fmla="*/ 2 w 16"/>
                  <a:gd name="T5" fmla="*/ 1 h 11"/>
                  <a:gd name="T6" fmla="*/ 5 w 16"/>
                  <a:gd name="T7" fmla="*/ 0 h 11"/>
                  <a:gd name="T8" fmla="*/ 15 w 16"/>
                  <a:gd name="T9" fmla="*/ 6 h 11"/>
                  <a:gd name="T10" fmla="*/ 16 w 16"/>
                  <a:gd name="T11" fmla="*/ 8 h 11"/>
                  <a:gd name="T12" fmla="*/ 16 w 16"/>
                  <a:gd name="T13" fmla="*/ 9 h 11"/>
                  <a:gd name="T14" fmla="*/ 13 w 16"/>
                  <a:gd name="T15" fmla="*/ 11 h 11"/>
                  <a:gd name="T16" fmla="*/ 2 w 16"/>
                  <a:gd name="T1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1">
                    <a:moveTo>
                      <a:pt x="2" y="9"/>
                    </a:moveTo>
                    <a:cubicBezTo>
                      <a:pt x="1" y="9"/>
                      <a:pt x="0" y="8"/>
                      <a:pt x="0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7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4" y="11"/>
                      <a:pt x="13" y="11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608"/>
              <p:cNvSpPr>
                <a:spLocks/>
              </p:cNvSpPr>
              <p:nvPr/>
            </p:nvSpPr>
            <p:spPr bwMode="gray">
              <a:xfrm>
                <a:off x="10694768" y="3086784"/>
                <a:ext cx="224905" cy="346732"/>
              </a:xfrm>
              <a:custGeom>
                <a:avLst/>
                <a:gdLst>
                  <a:gd name="T0" fmla="*/ 2 w 11"/>
                  <a:gd name="T1" fmla="*/ 2 h 17"/>
                  <a:gd name="T2" fmla="*/ 5 w 11"/>
                  <a:gd name="T3" fmla="*/ 1 h 17"/>
                  <a:gd name="T4" fmla="*/ 10 w 11"/>
                  <a:gd name="T5" fmla="*/ 3 h 17"/>
                  <a:gd name="T6" fmla="*/ 11 w 11"/>
                  <a:gd name="T7" fmla="*/ 5 h 17"/>
                  <a:gd name="T8" fmla="*/ 6 w 11"/>
                  <a:gd name="T9" fmla="*/ 15 h 17"/>
                  <a:gd name="T10" fmla="*/ 3 w 11"/>
                  <a:gd name="T11" fmla="*/ 16 h 17"/>
                  <a:gd name="T12" fmla="*/ 2 w 11"/>
                  <a:gd name="T13" fmla="*/ 16 h 17"/>
                  <a:gd name="T14" fmla="*/ 0 w 11"/>
                  <a:gd name="T15" fmla="*/ 13 h 17"/>
                  <a:gd name="T16" fmla="*/ 2 w 11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7">
                    <a:moveTo>
                      <a:pt x="2" y="2"/>
                    </a:moveTo>
                    <a:cubicBezTo>
                      <a:pt x="3" y="1"/>
                      <a:pt x="4" y="0"/>
                      <a:pt x="5" y="1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6"/>
                      <a:pt x="4" y="17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609"/>
              <p:cNvSpPr>
                <a:spLocks/>
              </p:cNvSpPr>
              <p:nvPr/>
            </p:nvSpPr>
            <p:spPr bwMode="gray">
              <a:xfrm>
                <a:off x="10985274" y="2187162"/>
                <a:ext cx="215537" cy="318616"/>
              </a:xfrm>
              <a:custGeom>
                <a:avLst/>
                <a:gdLst>
                  <a:gd name="T0" fmla="*/ 9 w 11"/>
                  <a:gd name="T1" fmla="*/ 14 h 16"/>
                  <a:gd name="T2" fmla="*/ 6 w 11"/>
                  <a:gd name="T3" fmla="*/ 16 h 16"/>
                  <a:gd name="T4" fmla="*/ 1 w 11"/>
                  <a:gd name="T5" fmla="*/ 14 h 16"/>
                  <a:gd name="T6" fmla="*/ 0 w 11"/>
                  <a:gd name="T7" fmla="*/ 12 h 16"/>
                  <a:gd name="T8" fmla="*/ 5 w 11"/>
                  <a:gd name="T9" fmla="*/ 1 h 16"/>
                  <a:gd name="T10" fmla="*/ 8 w 11"/>
                  <a:gd name="T11" fmla="*/ 0 h 16"/>
                  <a:gd name="T12" fmla="*/ 9 w 11"/>
                  <a:gd name="T13" fmla="*/ 1 h 16"/>
                  <a:gd name="T14" fmla="*/ 11 w 11"/>
                  <a:gd name="T15" fmla="*/ 3 h 16"/>
                  <a:gd name="T16" fmla="*/ 9 w 11"/>
                  <a:gd name="T1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9" y="14"/>
                    </a:moveTo>
                    <a:cubicBezTo>
                      <a:pt x="8" y="16"/>
                      <a:pt x="7" y="16"/>
                      <a:pt x="6" y="1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1" y="2"/>
                      <a:pt x="11" y="3"/>
                    </a:cubicBezTo>
                    <a:lnTo>
                      <a:pt x="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1" name="Freeform 588"/>
            <p:cNvSpPr>
              <a:spLocks noEditPoints="1"/>
            </p:cNvSpPr>
            <p:nvPr/>
          </p:nvSpPr>
          <p:spPr bwMode="gray">
            <a:xfrm>
              <a:off x="9084690" y="2843012"/>
              <a:ext cx="705849" cy="705849"/>
            </a:xfrm>
            <a:custGeom>
              <a:avLst/>
              <a:gdLst>
                <a:gd name="T0" fmla="*/ 8 w 35"/>
                <a:gd name="T1" fmla="*/ 9 h 35"/>
                <a:gd name="T2" fmla="*/ 8 w 35"/>
                <a:gd name="T3" fmla="*/ 11 h 35"/>
                <a:gd name="T4" fmla="*/ 5 w 35"/>
                <a:gd name="T5" fmla="*/ 13 h 35"/>
                <a:gd name="T6" fmla="*/ 1 w 35"/>
                <a:gd name="T7" fmla="*/ 14 h 35"/>
                <a:gd name="T8" fmla="*/ 1 w 35"/>
                <a:gd name="T9" fmla="*/ 18 h 35"/>
                <a:gd name="T10" fmla="*/ 6 w 35"/>
                <a:gd name="T11" fmla="*/ 20 h 35"/>
                <a:gd name="T12" fmla="*/ 6 w 35"/>
                <a:gd name="T13" fmla="*/ 24 h 35"/>
                <a:gd name="T14" fmla="*/ 3 w 35"/>
                <a:gd name="T15" fmla="*/ 27 h 35"/>
                <a:gd name="T16" fmla="*/ 6 w 35"/>
                <a:gd name="T17" fmla="*/ 30 h 35"/>
                <a:gd name="T18" fmla="*/ 11 w 35"/>
                <a:gd name="T19" fmla="*/ 28 h 35"/>
                <a:gd name="T20" fmla="*/ 13 w 35"/>
                <a:gd name="T21" fmla="*/ 31 h 35"/>
                <a:gd name="T22" fmla="*/ 14 w 35"/>
                <a:gd name="T23" fmla="*/ 35 h 35"/>
                <a:gd name="T24" fmla="*/ 18 w 35"/>
                <a:gd name="T25" fmla="*/ 34 h 35"/>
                <a:gd name="T26" fmla="*/ 20 w 35"/>
                <a:gd name="T27" fmla="*/ 30 h 35"/>
                <a:gd name="T28" fmla="*/ 22 w 35"/>
                <a:gd name="T29" fmla="*/ 29 h 35"/>
                <a:gd name="T30" fmla="*/ 24 w 35"/>
                <a:gd name="T31" fmla="*/ 30 h 35"/>
                <a:gd name="T32" fmla="*/ 27 w 35"/>
                <a:gd name="T33" fmla="*/ 32 h 35"/>
                <a:gd name="T34" fmla="*/ 30 w 35"/>
                <a:gd name="T35" fmla="*/ 29 h 35"/>
                <a:gd name="T36" fmla="*/ 28 w 35"/>
                <a:gd name="T37" fmla="*/ 25 h 35"/>
                <a:gd name="T38" fmla="*/ 29 w 35"/>
                <a:gd name="T39" fmla="*/ 23 h 35"/>
                <a:gd name="T40" fmla="*/ 30 w 35"/>
                <a:gd name="T41" fmla="*/ 22 h 35"/>
                <a:gd name="T42" fmla="*/ 35 w 35"/>
                <a:gd name="T43" fmla="*/ 21 h 35"/>
                <a:gd name="T44" fmla="*/ 34 w 35"/>
                <a:gd name="T45" fmla="*/ 18 h 35"/>
                <a:gd name="T46" fmla="*/ 30 w 35"/>
                <a:gd name="T47" fmla="*/ 15 h 35"/>
                <a:gd name="T48" fmla="*/ 29 w 35"/>
                <a:gd name="T49" fmla="*/ 14 h 35"/>
                <a:gd name="T50" fmla="*/ 30 w 35"/>
                <a:gd name="T51" fmla="*/ 12 h 35"/>
                <a:gd name="T52" fmla="*/ 32 w 35"/>
                <a:gd name="T53" fmla="*/ 8 h 35"/>
                <a:gd name="T54" fmla="*/ 29 w 35"/>
                <a:gd name="T55" fmla="*/ 6 h 35"/>
                <a:gd name="T56" fmla="*/ 24 w 35"/>
                <a:gd name="T57" fmla="*/ 8 h 35"/>
                <a:gd name="T58" fmla="*/ 23 w 35"/>
                <a:gd name="T59" fmla="*/ 7 h 35"/>
                <a:gd name="T60" fmla="*/ 22 w 35"/>
                <a:gd name="T61" fmla="*/ 5 h 35"/>
                <a:gd name="T62" fmla="*/ 21 w 35"/>
                <a:gd name="T63" fmla="*/ 1 h 35"/>
                <a:gd name="T64" fmla="*/ 18 w 35"/>
                <a:gd name="T65" fmla="*/ 1 h 35"/>
                <a:gd name="T66" fmla="*/ 15 w 35"/>
                <a:gd name="T67" fmla="*/ 6 h 35"/>
                <a:gd name="T68" fmla="*/ 14 w 35"/>
                <a:gd name="T69" fmla="*/ 6 h 35"/>
                <a:gd name="T70" fmla="*/ 12 w 35"/>
                <a:gd name="T71" fmla="*/ 6 h 35"/>
                <a:gd name="T72" fmla="*/ 8 w 35"/>
                <a:gd name="T73" fmla="*/ 3 h 35"/>
                <a:gd name="T74" fmla="*/ 6 w 35"/>
                <a:gd name="T75" fmla="*/ 6 h 35"/>
                <a:gd name="T76" fmla="*/ 22 w 35"/>
                <a:gd name="T77" fmla="*/ 23 h 35"/>
                <a:gd name="T78" fmla="*/ 14 w 35"/>
                <a:gd name="T7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5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6" y="20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3" y="29"/>
                    <a:pt x="13" y="29"/>
                    <a:pt x="13" y="3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8" y="35"/>
                    <a:pt x="18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1" y="30"/>
                    <a:pt x="21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3" y="29"/>
                    <a:pt x="24" y="30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3"/>
                    <a:pt x="27" y="33"/>
                    <a:pt x="27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30"/>
                    <a:pt x="30" y="29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5"/>
                    <a:pt x="28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2"/>
                    <a:pt x="30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5" y="22"/>
                    <a:pt x="35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9"/>
                    <a:pt x="32" y="8"/>
                    <a:pt x="32" y="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2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lose/>
                  <a:moveTo>
                    <a:pt x="23" y="14"/>
                  </a:moveTo>
                  <a:cubicBezTo>
                    <a:pt x="25" y="17"/>
                    <a:pt x="24" y="21"/>
                    <a:pt x="22" y="23"/>
                  </a:cubicBezTo>
                  <a:cubicBezTo>
                    <a:pt x="19" y="25"/>
                    <a:pt x="15" y="24"/>
                    <a:pt x="13" y="22"/>
                  </a:cubicBezTo>
                  <a:cubicBezTo>
                    <a:pt x="11" y="19"/>
                    <a:pt x="11" y="15"/>
                    <a:pt x="14" y="13"/>
                  </a:cubicBezTo>
                  <a:cubicBezTo>
                    <a:pt x="17" y="11"/>
                    <a:pt x="21" y="11"/>
                    <a:pt x="23" y="14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89"/>
            <p:cNvSpPr>
              <a:spLocks noEditPoints="1"/>
            </p:cNvSpPr>
            <p:nvPr/>
          </p:nvSpPr>
          <p:spPr bwMode="gray">
            <a:xfrm>
              <a:off x="8583166" y="3920366"/>
              <a:ext cx="2126837" cy="2117552"/>
            </a:xfrm>
            <a:custGeom>
              <a:avLst/>
              <a:gdLst>
                <a:gd name="T0" fmla="*/ 95 w 106"/>
                <a:gd name="T1" fmla="*/ 42 h 106"/>
                <a:gd name="T2" fmla="*/ 101 w 106"/>
                <a:gd name="T3" fmla="*/ 30 h 106"/>
                <a:gd name="T4" fmla="*/ 88 w 106"/>
                <a:gd name="T5" fmla="*/ 26 h 106"/>
                <a:gd name="T6" fmla="*/ 89 w 106"/>
                <a:gd name="T7" fmla="*/ 14 h 106"/>
                <a:gd name="T8" fmla="*/ 75 w 106"/>
                <a:gd name="T9" fmla="*/ 15 h 106"/>
                <a:gd name="T10" fmla="*/ 71 w 106"/>
                <a:gd name="T11" fmla="*/ 3 h 106"/>
                <a:gd name="T12" fmla="*/ 59 w 106"/>
                <a:gd name="T13" fmla="*/ 10 h 106"/>
                <a:gd name="T14" fmla="*/ 51 w 106"/>
                <a:gd name="T15" fmla="*/ 0 h 106"/>
                <a:gd name="T16" fmla="*/ 42 w 106"/>
                <a:gd name="T17" fmla="*/ 11 h 106"/>
                <a:gd name="T18" fmla="*/ 31 w 106"/>
                <a:gd name="T19" fmla="*/ 5 h 106"/>
                <a:gd name="T20" fmla="*/ 27 w 106"/>
                <a:gd name="T21" fmla="*/ 18 h 106"/>
                <a:gd name="T22" fmla="*/ 14 w 106"/>
                <a:gd name="T23" fmla="*/ 17 h 106"/>
                <a:gd name="T24" fmla="*/ 16 w 106"/>
                <a:gd name="T25" fmla="*/ 31 h 106"/>
                <a:gd name="T26" fmla="*/ 4 w 106"/>
                <a:gd name="T27" fmla="*/ 35 h 106"/>
                <a:gd name="T28" fmla="*/ 10 w 106"/>
                <a:gd name="T29" fmla="*/ 47 h 106"/>
                <a:gd name="T30" fmla="*/ 0 w 106"/>
                <a:gd name="T31" fmla="*/ 55 h 106"/>
                <a:gd name="T32" fmla="*/ 11 w 106"/>
                <a:gd name="T33" fmla="*/ 64 h 106"/>
                <a:gd name="T34" fmla="*/ 5 w 106"/>
                <a:gd name="T35" fmla="*/ 75 h 106"/>
                <a:gd name="T36" fmla="*/ 19 w 106"/>
                <a:gd name="T37" fmla="*/ 79 h 106"/>
                <a:gd name="T38" fmla="*/ 18 w 106"/>
                <a:gd name="T39" fmla="*/ 92 h 106"/>
                <a:gd name="T40" fmla="*/ 31 w 106"/>
                <a:gd name="T41" fmla="*/ 90 h 106"/>
                <a:gd name="T42" fmla="*/ 35 w 106"/>
                <a:gd name="T43" fmla="*/ 103 h 106"/>
                <a:gd name="T44" fmla="*/ 47 w 106"/>
                <a:gd name="T45" fmla="*/ 96 h 106"/>
                <a:gd name="T46" fmla="*/ 56 w 106"/>
                <a:gd name="T47" fmla="*/ 106 h 106"/>
                <a:gd name="T48" fmla="*/ 64 w 106"/>
                <a:gd name="T49" fmla="*/ 95 h 106"/>
                <a:gd name="T50" fmla="*/ 76 w 106"/>
                <a:gd name="T51" fmla="*/ 101 h 106"/>
                <a:gd name="T52" fmla="*/ 80 w 106"/>
                <a:gd name="T53" fmla="*/ 87 h 106"/>
                <a:gd name="T54" fmla="*/ 93 w 106"/>
                <a:gd name="T55" fmla="*/ 88 h 106"/>
                <a:gd name="T56" fmla="*/ 91 w 106"/>
                <a:gd name="T57" fmla="*/ 75 h 106"/>
                <a:gd name="T58" fmla="*/ 103 w 106"/>
                <a:gd name="T59" fmla="*/ 71 h 106"/>
                <a:gd name="T60" fmla="*/ 96 w 106"/>
                <a:gd name="T61" fmla="*/ 59 h 106"/>
                <a:gd name="T62" fmla="*/ 106 w 106"/>
                <a:gd name="T63" fmla="*/ 50 h 106"/>
                <a:gd name="T64" fmla="*/ 82 w 106"/>
                <a:gd name="T65" fmla="*/ 63 h 106"/>
                <a:gd name="T66" fmla="*/ 82 w 106"/>
                <a:gd name="T67" fmla="*/ 43 h 106"/>
                <a:gd name="T68" fmla="*/ 86 w 106"/>
                <a:gd name="T69" fmla="*/ 61 h 106"/>
                <a:gd name="T70" fmla="*/ 65 w 106"/>
                <a:gd name="T71" fmla="*/ 43 h 106"/>
                <a:gd name="T72" fmla="*/ 70 w 106"/>
                <a:gd name="T73" fmla="*/ 24 h 106"/>
                <a:gd name="T74" fmla="*/ 45 w 106"/>
                <a:gd name="T75" fmla="*/ 20 h 106"/>
                <a:gd name="T76" fmla="*/ 63 w 106"/>
                <a:gd name="T77" fmla="*/ 24 h 106"/>
                <a:gd name="T78" fmla="*/ 43 w 106"/>
                <a:gd name="T79" fmla="*/ 24 h 106"/>
                <a:gd name="T80" fmla="*/ 53 w 106"/>
                <a:gd name="T81" fmla="*/ 61 h 106"/>
                <a:gd name="T82" fmla="*/ 62 w 106"/>
                <a:gd name="T83" fmla="*/ 53 h 106"/>
                <a:gd name="T84" fmla="*/ 44 w 106"/>
                <a:gd name="T85" fmla="*/ 40 h 106"/>
                <a:gd name="T86" fmla="*/ 24 w 106"/>
                <a:gd name="T87" fmla="*/ 35 h 106"/>
                <a:gd name="T88" fmla="*/ 20 w 106"/>
                <a:gd name="T89" fmla="*/ 61 h 106"/>
                <a:gd name="T90" fmla="*/ 24 w 106"/>
                <a:gd name="T91" fmla="*/ 42 h 106"/>
                <a:gd name="T92" fmla="*/ 24 w 106"/>
                <a:gd name="T93" fmla="*/ 62 h 106"/>
                <a:gd name="T94" fmla="*/ 25 w 106"/>
                <a:gd name="T95" fmla="*/ 66 h 106"/>
                <a:gd name="T96" fmla="*/ 40 w 106"/>
                <a:gd name="T97" fmla="*/ 80 h 106"/>
                <a:gd name="T98" fmla="*/ 24 w 106"/>
                <a:gd name="T99" fmla="*/ 69 h 106"/>
                <a:gd name="T100" fmla="*/ 44 w 106"/>
                <a:gd name="T101" fmla="*/ 85 h 106"/>
                <a:gd name="T102" fmla="*/ 55 w 106"/>
                <a:gd name="T103" fmla="*/ 68 h 106"/>
                <a:gd name="T104" fmla="*/ 70 w 106"/>
                <a:gd name="T105" fmla="*/ 82 h 106"/>
                <a:gd name="T106" fmla="*/ 65 w 106"/>
                <a:gd name="T107" fmla="*/ 62 h 106"/>
                <a:gd name="T108" fmla="*/ 77 w 106"/>
                <a:gd name="T10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" h="106">
                  <a:moveTo>
                    <a:pt x="104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96" y="45"/>
                    <a:pt x="96" y="44"/>
                    <a:pt x="95" y="42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7"/>
                    <a:pt x="104" y="36"/>
                    <a:pt x="103" y="35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0" y="29"/>
                    <a:pt x="99" y="29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29"/>
                    <a:pt x="89" y="28"/>
                    <a:pt x="88" y="26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9"/>
                    <a:pt x="93" y="18"/>
                    <a:pt x="93" y="17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7" y="13"/>
                    <a:pt x="86" y="13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8" y="17"/>
                    <a:pt x="77" y="16"/>
                    <a:pt x="75" y="1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8" y="7"/>
                    <a:pt x="77" y="5"/>
                    <a:pt x="76" y="5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3"/>
                    <a:pt x="69" y="3"/>
                    <a:pt x="69" y="4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49" y="1"/>
                    <a:pt x="49" y="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4" y="10"/>
                    <a:pt x="42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6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30" y="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0" y="16"/>
                    <a:pt x="28" y="17"/>
                    <a:pt x="27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18" y="13"/>
                    <a:pt x="18" y="1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8"/>
                    <a:pt x="13" y="19"/>
                    <a:pt x="14" y="2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8"/>
                    <a:pt x="6" y="29"/>
                    <a:pt x="6" y="30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3"/>
                    <a:pt x="10" y="45"/>
                    <a:pt x="10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60"/>
                    <a:pt x="11" y="62"/>
                    <a:pt x="11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9"/>
                    <a:pt x="3" y="70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7" y="77"/>
                    <a:pt x="8" y="76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6"/>
                    <a:pt x="18" y="78"/>
                    <a:pt x="19" y="7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8"/>
                    <a:pt x="14" y="88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20" y="93"/>
                    <a:pt x="20" y="92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8" y="88"/>
                    <a:pt x="30" y="89"/>
                    <a:pt x="31" y="90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9" y="99"/>
                    <a:pt x="29" y="100"/>
                    <a:pt x="30" y="100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7" y="103"/>
                    <a:pt x="38" y="102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4" y="95"/>
                    <a:pt x="46" y="96"/>
                    <a:pt x="47" y="96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5"/>
                    <a:pt x="50" y="106"/>
                    <a:pt x="51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8" y="105"/>
                    <a:pt x="58" y="104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1" y="96"/>
                    <a:pt x="63" y="95"/>
                    <a:pt x="64" y="95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9" y="103"/>
                    <a:pt x="70" y="103"/>
                    <a:pt x="71" y="103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7" y="100"/>
                    <a:pt x="77" y="99"/>
                    <a:pt x="77" y="98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7" y="90"/>
                    <a:pt x="78" y="89"/>
                    <a:pt x="80" y="87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3"/>
                    <a:pt x="88" y="93"/>
                    <a:pt x="89" y="92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6"/>
                    <a:pt x="93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9" y="78"/>
                    <a:pt x="90" y="76"/>
                    <a:pt x="91" y="75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77"/>
                    <a:pt x="101" y="77"/>
                    <a:pt x="101" y="76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0"/>
                    <a:pt x="103" y="69"/>
                    <a:pt x="102" y="68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6" y="62"/>
                    <a:pt x="96" y="60"/>
                    <a:pt x="96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5" y="57"/>
                    <a:pt x="106" y="56"/>
                    <a:pt x="106" y="55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49"/>
                    <a:pt x="105" y="48"/>
                    <a:pt x="104" y="48"/>
                  </a:cubicBezTo>
                  <a:close/>
                  <a:moveTo>
                    <a:pt x="86" y="61"/>
                  </a:moveTo>
                  <a:cubicBezTo>
                    <a:pt x="85" y="63"/>
                    <a:pt x="83" y="64"/>
                    <a:pt x="82" y="63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4"/>
                    <a:pt x="67" y="52"/>
                    <a:pt x="68" y="51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3" y="42"/>
                    <a:pt x="85" y="42"/>
                    <a:pt x="86" y="44"/>
                  </a:cubicBezTo>
                  <a:cubicBezTo>
                    <a:pt x="86" y="44"/>
                    <a:pt x="87" y="49"/>
                    <a:pt x="87" y="53"/>
                  </a:cubicBezTo>
                  <a:cubicBezTo>
                    <a:pt x="87" y="57"/>
                    <a:pt x="86" y="61"/>
                    <a:pt x="86" y="61"/>
                  </a:cubicBezTo>
                  <a:close/>
                  <a:moveTo>
                    <a:pt x="82" y="36"/>
                  </a:moveTo>
                  <a:cubicBezTo>
                    <a:pt x="83" y="37"/>
                    <a:pt x="83" y="39"/>
                    <a:pt x="81" y="4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3" y="44"/>
                    <a:pt x="62" y="42"/>
                    <a:pt x="63" y="41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7" y="23"/>
                    <a:pt x="69" y="23"/>
                    <a:pt x="70" y="24"/>
                  </a:cubicBezTo>
                  <a:cubicBezTo>
                    <a:pt x="70" y="24"/>
                    <a:pt x="74" y="26"/>
                    <a:pt x="77" y="29"/>
                  </a:cubicBezTo>
                  <a:cubicBezTo>
                    <a:pt x="80" y="32"/>
                    <a:pt x="82" y="36"/>
                    <a:pt x="82" y="36"/>
                  </a:cubicBezTo>
                  <a:close/>
                  <a:moveTo>
                    <a:pt x="45" y="20"/>
                  </a:moveTo>
                  <a:cubicBezTo>
                    <a:pt x="45" y="20"/>
                    <a:pt x="49" y="19"/>
                    <a:pt x="53" y="19"/>
                  </a:cubicBezTo>
                  <a:cubicBezTo>
                    <a:pt x="57" y="19"/>
                    <a:pt x="62" y="20"/>
                    <a:pt x="62" y="20"/>
                  </a:cubicBezTo>
                  <a:cubicBezTo>
                    <a:pt x="64" y="20"/>
                    <a:pt x="64" y="22"/>
                    <a:pt x="63" y="24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9"/>
                    <a:pt x="52" y="39"/>
                    <a:pt x="51" y="37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2"/>
                    <a:pt x="43" y="20"/>
                    <a:pt x="45" y="20"/>
                  </a:cubicBezTo>
                  <a:close/>
                  <a:moveTo>
                    <a:pt x="62" y="53"/>
                  </a:moveTo>
                  <a:cubicBezTo>
                    <a:pt x="62" y="57"/>
                    <a:pt x="58" y="61"/>
                    <a:pt x="53" y="61"/>
                  </a:cubicBezTo>
                  <a:cubicBezTo>
                    <a:pt x="49" y="61"/>
                    <a:pt x="45" y="57"/>
                    <a:pt x="45" y="53"/>
                  </a:cubicBezTo>
                  <a:cubicBezTo>
                    <a:pt x="45" y="48"/>
                    <a:pt x="49" y="45"/>
                    <a:pt x="53" y="45"/>
                  </a:cubicBezTo>
                  <a:cubicBezTo>
                    <a:pt x="58" y="45"/>
                    <a:pt x="62" y="48"/>
                    <a:pt x="62" y="53"/>
                  </a:cubicBezTo>
                  <a:close/>
                  <a:moveTo>
                    <a:pt x="36" y="23"/>
                  </a:moveTo>
                  <a:cubicBezTo>
                    <a:pt x="38" y="22"/>
                    <a:pt x="40" y="23"/>
                    <a:pt x="40" y="25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3" y="43"/>
                    <a:pt x="41" y="4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9"/>
                    <a:pt x="23" y="37"/>
                    <a:pt x="24" y="35"/>
                  </a:cubicBezTo>
                  <a:cubicBezTo>
                    <a:pt x="24" y="35"/>
                    <a:pt x="26" y="31"/>
                    <a:pt x="29" y="28"/>
                  </a:cubicBezTo>
                  <a:cubicBezTo>
                    <a:pt x="32" y="25"/>
                    <a:pt x="36" y="23"/>
                    <a:pt x="36" y="23"/>
                  </a:cubicBezTo>
                  <a:close/>
                  <a:moveTo>
                    <a:pt x="20" y="61"/>
                  </a:moveTo>
                  <a:cubicBezTo>
                    <a:pt x="20" y="61"/>
                    <a:pt x="19" y="57"/>
                    <a:pt x="19" y="52"/>
                  </a:cubicBezTo>
                  <a:cubicBezTo>
                    <a:pt x="19" y="48"/>
                    <a:pt x="20" y="44"/>
                    <a:pt x="20" y="44"/>
                  </a:cubicBezTo>
                  <a:cubicBezTo>
                    <a:pt x="21" y="42"/>
                    <a:pt x="23" y="41"/>
                    <a:pt x="24" y="42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1"/>
                    <a:pt x="39" y="53"/>
                    <a:pt x="38" y="5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1" y="63"/>
                    <a:pt x="20" y="61"/>
                  </a:cubicBezTo>
                  <a:close/>
                  <a:moveTo>
                    <a:pt x="24" y="69"/>
                  </a:moveTo>
                  <a:cubicBezTo>
                    <a:pt x="23" y="68"/>
                    <a:pt x="24" y="66"/>
                    <a:pt x="25" y="66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3" y="61"/>
                    <a:pt x="44" y="63"/>
                    <a:pt x="43" y="65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82"/>
                    <a:pt x="37" y="82"/>
                    <a:pt x="36" y="82"/>
                  </a:cubicBezTo>
                  <a:cubicBezTo>
                    <a:pt x="36" y="82"/>
                    <a:pt x="32" y="79"/>
                    <a:pt x="29" y="76"/>
                  </a:cubicBezTo>
                  <a:cubicBezTo>
                    <a:pt x="26" y="73"/>
                    <a:pt x="24" y="69"/>
                    <a:pt x="24" y="69"/>
                  </a:cubicBezTo>
                  <a:close/>
                  <a:moveTo>
                    <a:pt x="61" y="85"/>
                  </a:moveTo>
                  <a:cubicBezTo>
                    <a:pt x="61" y="85"/>
                    <a:pt x="57" y="86"/>
                    <a:pt x="53" y="86"/>
                  </a:cubicBezTo>
                  <a:cubicBezTo>
                    <a:pt x="49" y="86"/>
                    <a:pt x="44" y="85"/>
                    <a:pt x="44" y="85"/>
                  </a:cubicBezTo>
                  <a:cubicBezTo>
                    <a:pt x="42" y="85"/>
                    <a:pt x="42" y="83"/>
                    <a:pt x="43" y="8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6"/>
                    <a:pt x="54" y="66"/>
                    <a:pt x="55" y="68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4" y="83"/>
                    <a:pt x="63" y="85"/>
                    <a:pt x="61" y="85"/>
                  </a:cubicBezTo>
                  <a:close/>
                  <a:moveTo>
                    <a:pt x="70" y="82"/>
                  </a:moveTo>
                  <a:cubicBezTo>
                    <a:pt x="68" y="83"/>
                    <a:pt x="66" y="82"/>
                    <a:pt x="66" y="80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3"/>
                    <a:pt x="63" y="62"/>
                    <a:pt x="65" y="62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66"/>
                    <a:pt x="83" y="68"/>
                    <a:pt x="82" y="70"/>
                  </a:cubicBezTo>
                  <a:cubicBezTo>
                    <a:pt x="82" y="70"/>
                    <a:pt x="80" y="74"/>
                    <a:pt x="77" y="77"/>
                  </a:cubicBezTo>
                  <a:cubicBezTo>
                    <a:pt x="74" y="80"/>
                    <a:pt x="70" y="82"/>
                    <a:pt x="70" y="82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90"/>
            <p:cNvSpPr>
              <a:spLocks noEditPoints="1"/>
            </p:cNvSpPr>
            <p:nvPr/>
          </p:nvSpPr>
          <p:spPr bwMode="gray">
            <a:xfrm>
              <a:off x="9233290" y="1394165"/>
              <a:ext cx="993763" cy="993763"/>
            </a:xfrm>
            <a:custGeom>
              <a:avLst/>
              <a:gdLst>
                <a:gd name="T0" fmla="*/ 49 w 50"/>
                <a:gd name="T1" fmla="*/ 31 h 50"/>
                <a:gd name="T2" fmla="*/ 42 w 50"/>
                <a:gd name="T3" fmla="*/ 27 h 50"/>
                <a:gd name="T4" fmla="*/ 42 w 50"/>
                <a:gd name="T5" fmla="*/ 27 h 50"/>
                <a:gd name="T6" fmla="*/ 42 w 50"/>
                <a:gd name="T7" fmla="*/ 22 h 50"/>
                <a:gd name="T8" fmla="*/ 42 w 50"/>
                <a:gd name="T9" fmla="*/ 22 h 50"/>
                <a:gd name="T10" fmla="*/ 48 w 50"/>
                <a:gd name="T11" fmla="*/ 17 h 50"/>
                <a:gd name="T12" fmla="*/ 49 w 50"/>
                <a:gd name="T13" fmla="*/ 14 h 50"/>
                <a:gd name="T14" fmla="*/ 46 w 50"/>
                <a:gd name="T15" fmla="*/ 13 h 50"/>
                <a:gd name="T16" fmla="*/ 38 w 50"/>
                <a:gd name="T17" fmla="*/ 14 h 50"/>
                <a:gd name="T18" fmla="*/ 38 w 50"/>
                <a:gd name="T19" fmla="*/ 14 h 50"/>
                <a:gd name="T20" fmla="*/ 35 w 50"/>
                <a:gd name="T21" fmla="*/ 12 h 50"/>
                <a:gd name="T22" fmla="*/ 35 w 50"/>
                <a:gd name="T23" fmla="*/ 11 h 50"/>
                <a:gd name="T24" fmla="*/ 35 w 50"/>
                <a:gd name="T25" fmla="*/ 4 h 50"/>
                <a:gd name="T26" fmla="*/ 34 w 50"/>
                <a:gd name="T27" fmla="*/ 1 h 50"/>
                <a:gd name="T28" fmla="*/ 31 w 50"/>
                <a:gd name="T29" fmla="*/ 2 h 50"/>
                <a:gd name="T30" fmla="*/ 26 w 50"/>
                <a:gd name="T31" fmla="*/ 9 h 50"/>
                <a:gd name="T32" fmla="*/ 26 w 50"/>
                <a:gd name="T33" fmla="*/ 9 h 50"/>
                <a:gd name="T34" fmla="*/ 22 w 50"/>
                <a:gd name="T35" fmla="*/ 9 h 50"/>
                <a:gd name="T36" fmla="*/ 22 w 50"/>
                <a:gd name="T37" fmla="*/ 9 h 50"/>
                <a:gd name="T38" fmla="*/ 17 w 50"/>
                <a:gd name="T39" fmla="*/ 3 h 50"/>
                <a:gd name="T40" fmla="*/ 14 w 50"/>
                <a:gd name="T41" fmla="*/ 2 h 50"/>
                <a:gd name="T42" fmla="*/ 12 w 50"/>
                <a:gd name="T43" fmla="*/ 5 h 50"/>
                <a:gd name="T44" fmla="*/ 14 w 50"/>
                <a:gd name="T45" fmla="*/ 13 h 50"/>
                <a:gd name="T46" fmla="*/ 14 w 50"/>
                <a:gd name="T47" fmla="*/ 13 h 50"/>
                <a:gd name="T48" fmla="*/ 11 w 50"/>
                <a:gd name="T49" fmla="*/ 16 h 50"/>
                <a:gd name="T50" fmla="*/ 11 w 50"/>
                <a:gd name="T51" fmla="*/ 16 h 50"/>
                <a:gd name="T52" fmla="*/ 3 w 50"/>
                <a:gd name="T53" fmla="*/ 15 h 50"/>
                <a:gd name="T54" fmla="*/ 1 w 50"/>
                <a:gd name="T55" fmla="*/ 17 h 50"/>
                <a:gd name="T56" fmla="*/ 2 w 50"/>
                <a:gd name="T57" fmla="*/ 20 h 50"/>
                <a:gd name="T58" fmla="*/ 8 w 50"/>
                <a:gd name="T59" fmla="*/ 24 h 50"/>
                <a:gd name="T60" fmla="*/ 9 w 50"/>
                <a:gd name="T61" fmla="*/ 29 h 50"/>
                <a:gd name="T62" fmla="*/ 3 w 50"/>
                <a:gd name="T63" fmla="*/ 33 h 50"/>
                <a:gd name="T64" fmla="*/ 2 w 50"/>
                <a:gd name="T65" fmla="*/ 37 h 50"/>
                <a:gd name="T66" fmla="*/ 5 w 50"/>
                <a:gd name="T67" fmla="*/ 38 h 50"/>
                <a:gd name="T68" fmla="*/ 12 w 50"/>
                <a:gd name="T69" fmla="*/ 36 h 50"/>
                <a:gd name="T70" fmla="*/ 16 w 50"/>
                <a:gd name="T71" fmla="*/ 39 h 50"/>
                <a:gd name="T72" fmla="*/ 15 w 50"/>
                <a:gd name="T73" fmla="*/ 47 h 50"/>
                <a:gd name="T74" fmla="*/ 17 w 50"/>
                <a:gd name="T75" fmla="*/ 50 h 50"/>
                <a:gd name="T76" fmla="*/ 20 w 50"/>
                <a:gd name="T77" fmla="*/ 49 h 50"/>
                <a:gd name="T78" fmla="*/ 24 w 50"/>
                <a:gd name="T79" fmla="*/ 42 h 50"/>
                <a:gd name="T80" fmla="*/ 28 w 50"/>
                <a:gd name="T81" fmla="*/ 42 h 50"/>
                <a:gd name="T82" fmla="*/ 33 w 50"/>
                <a:gd name="T83" fmla="*/ 48 h 50"/>
                <a:gd name="T84" fmla="*/ 37 w 50"/>
                <a:gd name="T85" fmla="*/ 49 h 50"/>
                <a:gd name="T86" fmla="*/ 38 w 50"/>
                <a:gd name="T87" fmla="*/ 46 h 50"/>
                <a:gd name="T88" fmla="*/ 36 w 50"/>
                <a:gd name="T89" fmla="*/ 38 h 50"/>
                <a:gd name="T90" fmla="*/ 39 w 50"/>
                <a:gd name="T91" fmla="*/ 35 h 50"/>
                <a:gd name="T92" fmla="*/ 47 w 50"/>
                <a:gd name="T93" fmla="*/ 36 h 50"/>
                <a:gd name="T94" fmla="*/ 50 w 50"/>
                <a:gd name="T95" fmla="*/ 34 h 50"/>
                <a:gd name="T96" fmla="*/ 49 w 50"/>
                <a:gd name="T97" fmla="*/ 31 h 50"/>
                <a:gd name="T98" fmla="*/ 22 w 50"/>
                <a:gd name="T99" fmla="*/ 36 h 50"/>
                <a:gd name="T100" fmla="*/ 15 w 50"/>
                <a:gd name="T101" fmla="*/ 22 h 50"/>
                <a:gd name="T102" fmla="*/ 29 w 50"/>
                <a:gd name="T103" fmla="*/ 15 h 50"/>
                <a:gd name="T104" fmla="*/ 35 w 50"/>
                <a:gd name="T105" fmla="*/ 29 h 50"/>
                <a:gd name="T106" fmla="*/ 22 w 50"/>
                <a:gd name="T10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" h="50">
                  <a:moveTo>
                    <a:pt x="49" y="31"/>
                  </a:move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9" y="16"/>
                    <a:pt x="49" y="15"/>
                    <a:pt x="49" y="14"/>
                  </a:cubicBezTo>
                  <a:cubicBezTo>
                    <a:pt x="48" y="13"/>
                    <a:pt x="47" y="12"/>
                    <a:pt x="46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3"/>
                    <a:pt x="36" y="12"/>
                    <a:pt x="35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6" y="2"/>
                    <a:pt x="35" y="1"/>
                    <a:pt x="34" y="1"/>
                  </a:cubicBezTo>
                  <a:cubicBezTo>
                    <a:pt x="33" y="0"/>
                    <a:pt x="31" y="1"/>
                    <a:pt x="31" y="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3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5" y="1"/>
                    <a:pt x="14" y="2"/>
                  </a:cubicBezTo>
                  <a:cubicBezTo>
                    <a:pt x="13" y="2"/>
                    <a:pt x="12" y="4"/>
                    <a:pt x="12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2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18"/>
                    <a:pt x="1" y="19"/>
                    <a:pt x="2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8" y="27"/>
                    <a:pt x="9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1" y="36"/>
                    <a:pt x="2" y="37"/>
                  </a:cubicBezTo>
                  <a:cubicBezTo>
                    <a:pt x="2" y="38"/>
                    <a:pt x="4" y="38"/>
                    <a:pt x="5" y="38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8"/>
                    <a:pt x="16" y="50"/>
                    <a:pt x="17" y="50"/>
                  </a:cubicBezTo>
                  <a:cubicBezTo>
                    <a:pt x="18" y="50"/>
                    <a:pt x="19" y="50"/>
                    <a:pt x="20" y="49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5" y="42"/>
                    <a:pt x="27" y="42"/>
                    <a:pt x="28" y="42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49"/>
                    <a:pt x="35" y="49"/>
                    <a:pt x="37" y="49"/>
                  </a:cubicBezTo>
                  <a:cubicBezTo>
                    <a:pt x="38" y="48"/>
                    <a:pt x="38" y="47"/>
                    <a:pt x="38" y="4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8" y="36"/>
                    <a:pt x="49" y="35"/>
                    <a:pt x="50" y="34"/>
                  </a:cubicBezTo>
                  <a:cubicBezTo>
                    <a:pt x="50" y="33"/>
                    <a:pt x="50" y="31"/>
                    <a:pt x="49" y="31"/>
                  </a:cubicBezTo>
                  <a:close/>
                  <a:moveTo>
                    <a:pt x="22" y="36"/>
                  </a:moveTo>
                  <a:cubicBezTo>
                    <a:pt x="16" y="34"/>
                    <a:pt x="13" y="28"/>
                    <a:pt x="15" y="22"/>
                  </a:cubicBezTo>
                  <a:cubicBezTo>
                    <a:pt x="17" y="16"/>
                    <a:pt x="23" y="13"/>
                    <a:pt x="29" y="15"/>
                  </a:cubicBezTo>
                  <a:cubicBezTo>
                    <a:pt x="34" y="17"/>
                    <a:pt x="37" y="23"/>
                    <a:pt x="35" y="29"/>
                  </a:cubicBezTo>
                  <a:cubicBezTo>
                    <a:pt x="33" y="35"/>
                    <a:pt x="27" y="38"/>
                    <a:pt x="22" y="36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91"/>
            <p:cNvSpPr>
              <a:spLocks noEditPoints="1"/>
            </p:cNvSpPr>
            <p:nvPr/>
          </p:nvSpPr>
          <p:spPr bwMode="gray">
            <a:xfrm>
              <a:off x="8025917" y="3065912"/>
              <a:ext cx="1244523" cy="1235238"/>
            </a:xfrm>
            <a:custGeom>
              <a:avLst/>
              <a:gdLst>
                <a:gd name="T0" fmla="*/ 60 w 62"/>
                <a:gd name="T1" fmla="*/ 35 h 62"/>
                <a:gd name="T2" fmla="*/ 62 w 62"/>
                <a:gd name="T3" fmla="*/ 31 h 62"/>
                <a:gd name="T4" fmla="*/ 58 w 62"/>
                <a:gd name="T5" fmla="*/ 27 h 62"/>
                <a:gd name="T6" fmla="*/ 54 w 62"/>
                <a:gd name="T7" fmla="*/ 26 h 62"/>
                <a:gd name="T8" fmla="*/ 51 w 62"/>
                <a:gd name="T9" fmla="*/ 17 h 62"/>
                <a:gd name="T10" fmla="*/ 54 w 62"/>
                <a:gd name="T11" fmla="*/ 13 h 62"/>
                <a:gd name="T12" fmla="*/ 53 w 62"/>
                <a:gd name="T13" fmla="*/ 9 h 62"/>
                <a:gd name="T14" fmla="*/ 47 w 62"/>
                <a:gd name="T15" fmla="*/ 9 h 62"/>
                <a:gd name="T16" fmla="*/ 44 w 62"/>
                <a:gd name="T17" fmla="*/ 11 h 62"/>
                <a:gd name="T18" fmla="*/ 36 w 62"/>
                <a:gd name="T19" fmla="*/ 7 h 62"/>
                <a:gd name="T20" fmla="*/ 35 w 62"/>
                <a:gd name="T21" fmla="*/ 3 h 62"/>
                <a:gd name="T22" fmla="*/ 31 w 62"/>
                <a:gd name="T23" fmla="*/ 0 h 62"/>
                <a:gd name="T24" fmla="*/ 27 w 62"/>
                <a:gd name="T25" fmla="*/ 4 h 62"/>
                <a:gd name="T26" fmla="*/ 26 w 62"/>
                <a:gd name="T27" fmla="*/ 9 h 62"/>
                <a:gd name="T28" fmla="*/ 17 w 62"/>
                <a:gd name="T29" fmla="*/ 11 h 62"/>
                <a:gd name="T30" fmla="*/ 13 w 62"/>
                <a:gd name="T31" fmla="*/ 9 h 62"/>
                <a:gd name="T32" fmla="*/ 9 w 62"/>
                <a:gd name="T33" fmla="*/ 10 h 62"/>
                <a:gd name="T34" fmla="*/ 9 w 62"/>
                <a:gd name="T35" fmla="*/ 15 h 62"/>
                <a:gd name="T36" fmla="*/ 11 w 62"/>
                <a:gd name="T37" fmla="*/ 19 h 62"/>
                <a:gd name="T38" fmla="*/ 7 w 62"/>
                <a:gd name="T39" fmla="*/ 27 h 62"/>
                <a:gd name="T40" fmla="*/ 3 w 62"/>
                <a:gd name="T41" fmla="*/ 28 h 62"/>
                <a:gd name="T42" fmla="*/ 0 w 62"/>
                <a:gd name="T43" fmla="*/ 32 h 62"/>
                <a:gd name="T44" fmla="*/ 4 w 62"/>
                <a:gd name="T45" fmla="*/ 35 h 62"/>
                <a:gd name="T46" fmla="*/ 8 w 62"/>
                <a:gd name="T47" fmla="*/ 37 h 62"/>
                <a:gd name="T48" fmla="*/ 11 w 62"/>
                <a:gd name="T49" fmla="*/ 45 h 62"/>
                <a:gd name="T50" fmla="*/ 9 w 62"/>
                <a:gd name="T51" fmla="*/ 49 h 62"/>
                <a:gd name="T52" fmla="*/ 10 w 62"/>
                <a:gd name="T53" fmla="*/ 53 h 62"/>
                <a:gd name="T54" fmla="*/ 15 w 62"/>
                <a:gd name="T55" fmla="*/ 53 h 62"/>
                <a:gd name="T56" fmla="*/ 18 w 62"/>
                <a:gd name="T57" fmla="*/ 51 h 62"/>
                <a:gd name="T58" fmla="*/ 27 w 62"/>
                <a:gd name="T59" fmla="*/ 56 h 62"/>
                <a:gd name="T60" fmla="*/ 28 w 62"/>
                <a:gd name="T61" fmla="*/ 60 h 62"/>
                <a:gd name="T62" fmla="*/ 32 w 62"/>
                <a:gd name="T63" fmla="*/ 62 h 62"/>
                <a:gd name="T64" fmla="*/ 35 w 62"/>
                <a:gd name="T65" fmla="*/ 58 h 62"/>
                <a:gd name="T66" fmla="*/ 36 w 62"/>
                <a:gd name="T67" fmla="*/ 55 h 62"/>
                <a:gd name="T68" fmla="*/ 45 w 62"/>
                <a:gd name="T69" fmla="*/ 52 h 62"/>
                <a:gd name="T70" fmla="*/ 49 w 62"/>
                <a:gd name="T71" fmla="*/ 54 h 62"/>
                <a:gd name="T72" fmla="*/ 53 w 62"/>
                <a:gd name="T73" fmla="*/ 53 h 62"/>
                <a:gd name="T74" fmla="*/ 53 w 62"/>
                <a:gd name="T75" fmla="*/ 48 h 62"/>
                <a:gd name="T76" fmla="*/ 51 w 62"/>
                <a:gd name="T77" fmla="*/ 44 h 62"/>
                <a:gd name="T78" fmla="*/ 56 w 62"/>
                <a:gd name="T79" fmla="*/ 36 h 62"/>
                <a:gd name="T80" fmla="*/ 45 w 62"/>
                <a:gd name="T81" fmla="*/ 18 h 62"/>
                <a:gd name="T82" fmla="*/ 38 w 62"/>
                <a:gd name="T83" fmla="*/ 25 h 62"/>
                <a:gd name="T84" fmla="*/ 45 w 62"/>
                <a:gd name="T85" fmla="*/ 18 h 62"/>
                <a:gd name="T86" fmla="*/ 34 w 62"/>
                <a:gd name="T87" fmla="*/ 29 h 62"/>
                <a:gd name="T88" fmla="*/ 28 w 62"/>
                <a:gd name="T89" fmla="*/ 35 h 62"/>
                <a:gd name="T90" fmla="*/ 25 w 62"/>
                <a:gd name="T91" fmla="*/ 25 h 62"/>
                <a:gd name="T92" fmla="*/ 18 w 62"/>
                <a:gd name="T93" fmla="*/ 18 h 62"/>
                <a:gd name="T94" fmla="*/ 25 w 62"/>
                <a:gd name="T95" fmla="*/ 25 h 62"/>
                <a:gd name="T96" fmla="*/ 18 w 62"/>
                <a:gd name="T97" fmla="*/ 38 h 62"/>
                <a:gd name="T98" fmla="*/ 25 w 62"/>
                <a:gd name="T99" fmla="*/ 45 h 62"/>
                <a:gd name="T100" fmla="*/ 38 w 62"/>
                <a:gd name="T101" fmla="*/ 38 h 62"/>
                <a:gd name="T102" fmla="*/ 45 w 62"/>
                <a:gd name="T103" fmla="*/ 45 h 62"/>
                <a:gd name="T104" fmla="*/ 38 w 62"/>
                <a:gd name="T105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62">
                  <a:moveTo>
                    <a:pt x="58" y="35"/>
                  </a:moveTo>
                  <a:cubicBezTo>
                    <a:pt x="59" y="35"/>
                    <a:pt x="59" y="35"/>
                    <a:pt x="60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1"/>
                    <a:pt x="62" y="31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8"/>
                    <a:pt x="59" y="27"/>
                    <a:pt x="58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4" y="26"/>
                    <a:pt x="54" y="26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51" y="18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5"/>
                    <a:pt x="54" y="14"/>
                    <a:pt x="54" y="13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2"/>
                    <a:pt x="44" y="12"/>
                    <a:pt x="44" y="11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3"/>
                    <a:pt x="35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6" y="8"/>
                    <a:pt x="26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2" y="18"/>
                    <a:pt x="11" y="1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7"/>
                    <a:pt x="7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8" y="36"/>
                    <a:pt x="8" y="37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8" y="49"/>
                    <a:pt x="9" y="4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3"/>
                    <a:pt x="9" y="53"/>
                    <a:pt x="10" y="5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3"/>
                    <a:pt x="15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8" y="51"/>
                    <a:pt x="18" y="51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7" y="56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9"/>
                    <a:pt x="27" y="59"/>
                    <a:pt x="28" y="60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2" y="62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59"/>
                    <a:pt x="35" y="59"/>
                    <a:pt x="35" y="58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5"/>
                    <a:pt x="36" y="55"/>
                    <a:pt x="36" y="55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5" y="51"/>
                    <a:pt x="45" y="52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4"/>
                    <a:pt x="48" y="54"/>
                    <a:pt x="4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3" y="53"/>
                    <a:pt x="53" y="53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3" y="48"/>
                    <a:pt x="53" y="48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5"/>
                    <a:pt x="51" y="45"/>
                    <a:pt x="51" y="44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6"/>
                    <a:pt x="55" y="36"/>
                    <a:pt x="56" y="36"/>
                  </a:cubicBezTo>
                  <a:lnTo>
                    <a:pt x="58" y="35"/>
                  </a:lnTo>
                  <a:close/>
                  <a:moveTo>
                    <a:pt x="45" y="18"/>
                  </a:moveTo>
                  <a:cubicBezTo>
                    <a:pt x="47" y="20"/>
                    <a:pt x="47" y="23"/>
                    <a:pt x="45" y="25"/>
                  </a:cubicBezTo>
                  <a:cubicBezTo>
                    <a:pt x="43" y="27"/>
                    <a:pt x="40" y="27"/>
                    <a:pt x="38" y="25"/>
                  </a:cubicBezTo>
                  <a:cubicBezTo>
                    <a:pt x="36" y="23"/>
                    <a:pt x="36" y="20"/>
                    <a:pt x="38" y="18"/>
                  </a:cubicBezTo>
                  <a:cubicBezTo>
                    <a:pt x="40" y="16"/>
                    <a:pt x="43" y="16"/>
                    <a:pt x="45" y="18"/>
                  </a:cubicBezTo>
                  <a:close/>
                  <a:moveTo>
                    <a:pt x="28" y="29"/>
                  </a:moveTo>
                  <a:cubicBezTo>
                    <a:pt x="30" y="27"/>
                    <a:pt x="33" y="27"/>
                    <a:pt x="34" y="29"/>
                  </a:cubicBezTo>
                  <a:cubicBezTo>
                    <a:pt x="36" y="30"/>
                    <a:pt x="36" y="33"/>
                    <a:pt x="34" y="35"/>
                  </a:cubicBezTo>
                  <a:cubicBezTo>
                    <a:pt x="33" y="36"/>
                    <a:pt x="30" y="36"/>
                    <a:pt x="28" y="35"/>
                  </a:cubicBezTo>
                  <a:cubicBezTo>
                    <a:pt x="27" y="33"/>
                    <a:pt x="27" y="30"/>
                    <a:pt x="28" y="29"/>
                  </a:cubicBezTo>
                  <a:close/>
                  <a:moveTo>
                    <a:pt x="25" y="25"/>
                  </a:moveTo>
                  <a:cubicBezTo>
                    <a:pt x="23" y="27"/>
                    <a:pt x="20" y="27"/>
                    <a:pt x="18" y="25"/>
                  </a:cubicBezTo>
                  <a:cubicBezTo>
                    <a:pt x="16" y="23"/>
                    <a:pt x="16" y="20"/>
                    <a:pt x="18" y="18"/>
                  </a:cubicBezTo>
                  <a:cubicBezTo>
                    <a:pt x="20" y="16"/>
                    <a:pt x="23" y="16"/>
                    <a:pt x="25" y="18"/>
                  </a:cubicBezTo>
                  <a:cubicBezTo>
                    <a:pt x="27" y="20"/>
                    <a:pt x="27" y="23"/>
                    <a:pt x="25" y="25"/>
                  </a:cubicBezTo>
                  <a:close/>
                  <a:moveTo>
                    <a:pt x="18" y="45"/>
                  </a:moveTo>
                  <a:cubicBezTo>
                    <a:pt x="16" y="43"/>
                    <a:pt x="16" y="40"/>
                    <a:pt x="18" y="38"/>
                  </a:cubicBezTo>
                  <a:cubicBezTo>
                    <a:pt x="20" y="36"/>
                    <a:pt x="23" y="36"/>
                    <a:pt x="25" y="38"/>
                  </a:cubicBezTo>
                  <a:cubicBezTo>
                    <a:pt x="27" y="40"/>
                    <a:pt x="27" y="43"/>
                    <a:pt x="25" y="45"/>
                  </a:cubicBezTo>
                  <a:cubicBezTo>
                    <a:pt x="23" y="47"/>
                    <a:pt x="20" y="47"/>
                    <a:pt x="18" y="45"/>
                  </a:cubicBezTo>
                  <a:close/>
                  <a:moveTo>
                    <a:pt x="38" y="38"/>
                  </a:moveTo>
                  <a:cubicBezTo>
                    <a:pt x="40" y="36"/>
                    <a:pt x="43" y="36"/>
                    <a:pt x="45" y="38"/>
                  </a:cubicBezTo>
                  <a:cubicBezTo>
                    <a:pt x="47" y="40"/>
                    <a:pt x="47" y="43"/>
                    <a:pt x="45" y="45"/>
                  </a:cubicBezTo>
                  <a:cubicBezTo>
                    <a:pt x="43" y="47"/>
                    <a:pt x="40" y="47"/>
                    <a:pt x="38" y="45"/>
                  </a:cubicBezTo>
                  <a:cubicBezTo>
                    <a:pt x="36" y="43"/>
                    <a:pt x="36" y="40"/>
                    <a:pt x="38" y="38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10"/>
            <p:cNvSpPr>
              <a:spLocks/>
            </p:cNvSpPr>
            <p:nvPr/>
          </p:nvSpPr>
          <p:spPr bwMode="gray">
            <a:xfrm>
              <a:off x="8583166" y="4979139"/>
              <a:ext cx="2405460" cy="2015386"/>
            </a:xfrm>
            <a:custGeom>
              <a:avLst/>
              <a:gdLst>
                <a:gd name="T0" fmla="*/ 229 w 259"/>
                <a:gd name="T1" fmla="*/ 58 h 217"/>
                <a:gd name="T2" fmla="*/ 229 w 259"/>
                <a:gd name="T3" fmla="*/ 0 h 217"/>
                <a:gd name="T4" fmla="*/ 205 w 259"/>
                <a:gd name="T5" fmla="*/ 0 h 217"/>
                <a:gd name="T6" fmla="*/ 201 w 259"/>
                <a:gd name="T7" fmla="*/ 0 h 217"/>
                <a:gd name="T8" fmla="*/ 0 w 259"/>
                <a:gd name="T9" fmla="*/ 0 h 217"/>
                <a:gd name="T10" fmla="*/ 0 w 259"/>
                <a:gd name="T11" fmla="*/ 217 h 217"/>
                <a:gd name="T12" fmla="*/ 214 w 259"/>
                <a:gd name="T13" fmla="*/ 217 h 217"/>
                <a:gd name="T14" fmla="*/ 214 w 259"/>
                <a:gd name="T15" fmla="*/ 125 h 217"/>
                <a:gd name="T16" fmla="*/ 259 w 259"/>
                <a:gd name="T17" fmla="*/ 125 h 217"/>
                <a:gd name="T18" fmla="*/ 229 w 259"/>
                <a:gd name="T19" fmla="*/ 5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17">
                  <a:moveTo>
                    <a:pt x="229" y="58"/>
                  </a:moveTo>
                  <a:lnTo>
                    <a:pt x="229" y="0"/>
                  </a:lnTo>
                  <a:lnTo>
                    <a:pt x="205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214" y="217"/>
                  </a:lnTo>
                  <a:lnTo>
                    <a:pt x="214" y="125"/>
                  </a:lnTo>
                  <a:lnTo>
                    <a:pt x="259" y="125"/>
                  </a:lnTo>
                  <a:lnTo>
                    <a:pt x="229" y="58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11"/>
            <p:cNvSpPr>
              <a:spLocks/>
            </p:cNvSpPr>
            <p:nvPr/>
          </p:nvSpPr>
          <p:spPr bwMode="gray">
            <a:xfrm>
              <a:off x="8991815" y="5397073"/>
              <a:ext cx="315774" cy="585115"/>
            </a:xfrm>
            <a:custGeom>
              <a:avLst/>
              <a:gdLst>
                <a:gd name="T0" fmla="*/ 15 w 16"/>
                <a:gd name="T1" fmla="*/ 26 h 29"/>
                <a:gd name="T2" fmla="*/ 3 w 16"/>
                <a:gd name="T3" fmla="*/ 14 h 29"/>
                <a:gd name="T4" fmla="*/ 15 w 16"/>
                <a:gd name="T5" fmla="*/ 2 h 29"/>
                <a:gd name="T6" fmla="*/ 16 w 16"/>
                <a:gd name="T7" fmla="*/ 1 h 29"/>
                <a:gd name="T8" fmla="*/ 15 w 16"/>
                <a:gd name="T9" fmla="*/ 0 h 29"/>
                <a:gd name="T10" fmla="*/ 0 w 16"/>
                <a:gd name="T11" fmla="*/ 14 h 29"/>
                <a:gd name="T12" fmla="*/ 15 w 16"/>
                <a:gd name="T13" fmla="*/ 29 h 29"/>
                <a:gd name="T14" fmla="*/ 16 w 16"/>
                <a:gd name="T15" fmla="*/ 27 h 29"/>
                <a:gd name="T16" fmla="*/ 15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5" y="26"/>
                  </a:moveTo>
                  <a:cubicBezTo>
                    <a:pt x="8" y="26"/>
                    <a:pt x="3" y="21"/>
                    <a:pt x="3" y="14"/>
                  </a:cubicBezTo>
                  <a:cubicBezTo>
                    <a:pt x="3" y="8"/>
                    <a:pt x="8" y="2"/>
                    <a:pt x="15" y="2"/>
                  </a:cubicBezTo>
                  <a:cubicBezTo>
                    <a:pt x="15" y="2"/>
                    <a:pt x="16" y="2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9"/>
                    <a:pt x="15" y="29"/>
                  </a:cubicBezTo>
                  <a:cubicBezTo>
                    <a:pt x="15" y="29"/>
                    <a:pt x="16" y="28"/>
                    <a:pt x="16" y="27"/>
                  </a:cubicBezTo>
                  <a:cubicBezTo>
                    <a:pt x="16" y="27"/>
                    <a:pt x="15" y="26"/>
                    <a:pt x="15" y="26"/>
                  </a:cubicBezTo>
                  <a:close/>
                </a:path>
              </a:pathLst>
            </a:custGeom>
            <a:solidFill>
              <a:srgbClr val="4224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612"/>
            <p:cNvSpPr>
              <a:spLocks noChangeArrowheads="1"/>
            </p:cNvSpPr>
            <p:nvPr/>
          </p:nvSpPr>
          <p:spPr bwMode="gray">
            <a:xfrm>
              <a:off x="10013438" y="5359923"/>
              <a:ext cx="278625" cy="278625"/>
            </a:xfrm>
            <a:prstGeom prst="ellipse">
              <a:avLst/>
            </a:prstGeom>
            <a:solidFill>
              <a:srgbClr val="4224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1"/>
            <p:cNvSpPr>
              <a:spLocks noChangeAspect="1"/>
            </p:cNvSpPr>
            <p:nvPr userDrawn="1"/>
          </p:nvSpPr>
          <p:spPr bwMode="auto">
            <a:xfrm>
              <a:off x="7176542" y="1481019"/>
              <a:ext cx="519191" cy="334561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1"/>
            <p:cNvSpPr>
              <a:spLocks/>
            </p:cNvSpPr>
            <p:nvPr userDrawn="1"/>
          </p:nvSpPr>
          <p:spPr bwMode="auto">
            <a:xfrm>
              <a:off x="11135148" y="3810327"/>
              <a:ext cx="696078" cy="448545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1"/>
            <p:cNvSpPr>
              <a:spLocks noChangeAspect="1"/>
            </p:cNvSpPr>
            <p:nvPr userDrawn="1"/>
          </p:nvSpPr>
          <p:spPr bwMode="auto">
            <a:xfrm>
              <a:off x="7670947" y="1671429"/>
              <a:ext cx="1244986" cy="802255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3645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68292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383543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759667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963532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807041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9692919" y="3863018"/>
            <a:ext cx="2257781" cy="2730394"/>
            <a:chOff x="6694598" y="1394165"/>
            <a:chExt cx="3839950" cy="4643753"/>
          </a:xfrm>
        </p:grpSpPr>
        <p:grpSp>
          <p:nvGrpSpPr>
            <p:cNvPr id="6" name="Group 5"/>
            <p:cNvGrpSpPr/>
            <p:nvPr userDrawn="1"/>
          </p:nvGrpSpPr>
          <p:grpSpPr bwMode="gray">
            <a:xfrm>
              <a:off x="9225010" y="2211463"/>
              <a:ext cx="1309538" cy="1272388"/>
              <a:chOff x="10291816" y="2168420"/>
              <a:chExt cx="1321322" cy="1283838"/>
            </a:xfrm>
            <a:solidFill>
              <a:srgbClr val="FF8C00"/>
            </a:solidFill>
          </p:grpSpPr>
          <p:sp>
            <p:nvSpPr>
              <p:cNvPr id="13" name="Freeform 592"/>
              <p:cNvSpPr>
                <a:spLocks noEditPoints="1"/>
              </p:cNvSpPr>
              <p:nvPr/>
            </p:nvSpPr>
            <p:spPr bwMode="gray">
              <a:xfrm>
                <a:off x="10413637" y="2262131"/>
                <a:ext cx="1077675" cy="1087043"/>
              </a:xfrm>
              <a:custGeom>
                <a:avLst/>
                <a:gdLst>
                  <a:gd name="T0" fmla="*/ 25 w 53"/>
                  <a:gd name="T1" fmla="*/ 1 h 54"/>
                  <a:gd name="T2" fmla="*/ 1 w 53"/>
                  <a:gd name="T3" fmla="*/ 29 h 54"/>
                  <a:gd name="T4" fmla="*/ 28 w 53"/>
                  <a:gd name="T5" fmla="*/ 53 h 54"/>
                  <a:gd name="T6" fmla="*/ 52 w 53"/>
                  <a:gd name="T7" fmla="*/ 25 h 54"/>
                  <a:gd name="T8" fmla="*/ 25 w 53"/>
                  <a:gd name="T9" fmla="*/ 1 h 54"/>
                  <a:gd name="T10" fmla="*/ 27 w 53"/>
                  <a:gd name="T11" fmla="*/ 39 h 54"/>
                  <a:gd name="T12" fmla="*/ 14 w 53"/>
                  <a:gd name="T13" fmla="*/ 28 h 54"/>
                  <a:gd name="T14" fmla="*/ 26 w 53"/>
                  <a:gd name="T15" fmla="*/ 15 h 54"/>
                  <a:gd name="T16" fmla="*/ 39 w 53"/>
                  <a:gd name="T17" fmla="*/ 26 h 54"/>
                  <a:gd name="T18" fmla="*/ 27 w 53"/>
                  <a:gd name="T19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4">
                    <a:moveTo>
                      <a:pt x="25" y="1"/>
                    </a:moveTo>
                    <a:cubicBezTo>
                      <a:pt x="10" y="2"/>
                      <a:pt x="0" y="14"/>
                      <a:pt x="1" y="29"/>
                    </a:cubicBezTo>
                    <a:cubicBezTo>
                      <a:pt x="2" y="43"/>
                      <a:pt x="14" y="54"/>
                      <a:pt x="28" y="53"/>
                    </a:cubicBezTo>
                    <a:cubicBezTo>
                      <a:pt x="42" y="52"/>
                      <a:pt x="53" y="39"/>
                      <a:pt x="52" y="25"/>
                    </a:cubicBezTo>
                    <a:cubicBezTo>
                      <a:pt x="51" y="11"/>
                      <a:pt x="39" y="0"/>
                      <a:pt x="25" y="1"/>
                    </a:cubicBezTo>
                    <a:close/>
                    <a:moveTo>
                      <a:pt x="27" y="39"/>
                    </a:moveTo>
                    <a:cubicBezTo>
                      <a:pt x="20" y="40"/>
                      <a:pt x="15" y="34"/>
                      <a:pt x="14" y="28"/>
                    </a:cubicBezTo>
                    <a:cubicBezTo>
                      <a:pt x="14" y="21"/>
                      <a:pt x="19" y="15"/>
                      <a:pt x="26" y="15"/>
                    </a:cubicBezTo>
                    <a:cubicBezTo>
                      <a:pt x="32" y="14"/>
                      <a:pt x="38" y="19"/>
                      <a:pt x="39" y="26"/>
                    </a:cubicBezTo>
                    <a:cubicBezTo>
                      <a:pt x="39" y="33"/>
                      <a:pt x="34" y="39"/>
                      <a:pt x="2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593"/>
              <p:cNvSpPr>
                <a:spLocks/>
              </p:cNvSpPr>
              <p:nvPr/>
            </p:nvSpPr>
            <p:spPr bwMode="gray">
              <a:xfrm>
                <a:off x="10844705" y="2168420"/>
                <a:ext cx="178053" cy="299874"/>
              </a:xfrm>
              <a:custGeom>
                <a:avLst/>
                <a:gdLst>
                  <a:gd name="T0" fmla="*/ 9 w 9"/>
                  <a:gd name="T1" fmla="*/ 13 h 15"/>
                  <a:gd name="T2" fmla="*/ 7 w 9"/>
                  <a:gd name="T3" fmla="*/ 15 h 15"/>
                  <a:gd name="T4" fmla="*/ 2 w 9"/>
                  <a:gd name="T5" fmla="*/ 15 h 15"/>
                  <a:gd name="T6" fmla="*/ 0 w 9"/>
                  <a:gd name="T7" fmla="*/ 13 h 15"/>
                  <a:gd name="T8" fmla="*/ 1 w 9"/>
                  <a:gd name="T9" fmla="*/ 2 h 15"/>
                  <a:gd name="T10" fmla="*/ 3 w 9"/>
                  <a:gd name="T11" fmla="*/ 0 h 15"/>
                  <a:gd name="T12" fmla="*/ 4 w 9"/>
                  <a:gd name="T13" fmla="*/ 0 h 15"/>
                  <a:gd name="T14" fmla="*/ 6 w 9"/>
                  <a:gd name="T15" fmla="*/ 2 h 15"/>
                  <a:gd name="T16" fmla="*/ 9 w 9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5">
                    <a:moveTo>
                      <a:pt x="9" y="13"/>
                    </a:moveTo>
                    <a:cubicBezTo>
                      <a:pt x="9" y="14"/>
                      <a:pt x="8" y="15"/>
                      <a:pt x="7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594"/>
              <p:cNvSpPr>
                <a:spLocks/>
              </p:cNvSpPr>
              <p:nvPr/>
            </p:nvSpPr>
            <p:spPr bwMode="gray">
              <a:xfrm>
                <a:off x="10882189" y="3133642"/>
                <a:ext cx="178053" cy="318616"/>
              </a:xfrm>
              <a:custGeom>
                <a:avLst/>
                <a:gdLst>
                  <a:gd name="T0" fmla="*/ 0 w 9"/>
                  <a:gd name="T1" fmla="*/ 3 h 16"/>
                  <a:gd name="T2" fmla="*/ 2 w 9"/>
                  <a:gd name="T3" fmla="*/ 1 h 16"/>
                  <a:gd name="T4" fmla="*/ 7 w 9"/>
                  <a:gd name="T5" fmla="*/ 0 h 16"/>
                  <a:gd name="T6" fmla="*/ 9 w 9"/>
                  <a:gd name="T7" fmla="*/ 2 h 16"/>
                  <a:gd name="T8" fmla="*/ 8 w 9"/>
                  <a:gd name="T9" fmla="*/ 14 h 16"/>
                  <a:gd name="T10" fmla="*/ 6 w 9"/>
                  <a:gd name="T11" fmla="*/ 16 h 16"/>
                  <a:gd name="T12" fmla="*/ 5 w 9"/>
                  <a:gd name="T13" fmla="*/ 16 h 16"/>
                  <a:gd name="T14" fmla="*/ 3 w 9"/>
                  <a:gd name="T15" fmla="*/ 14 h 16"/>
                  <a:gd name="T16" fmla="*/ 0 w 9"/>
                  <a:gd name="T17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6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7" y="16"/>
                      <a:pt x="6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5"/>
                      <a:pt x="3" y="14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595"/>
              <p:cNvSpPr>
                <a:spLocks/>
              </p:cNvSpPr>
              <p:nvPr/>
            </p:nvSpPr>
            <p:spPr bwMode="gray">
              <a:xfrm>
                <a:off x="10291816" y="2730684"/>
                <a:ext cx="327990" cy="196795"/>
              </a:xfrm>
              <a:custGeom>
                <a:avLst/>
                <a:gdLst>
                  <a:gd name="T0" fmla="*/ 13 w 16"/>
                  <a:gd name="T1" fmla="*/ 1 h 10"/>
                  <a:gd name="T2" fmla="*/ 16 w 16"/>
                  <a:gd name="T3" fmla="*/ 2 h 10"/>
                  <a:gd name="T4" fmla="*/ 16 w 16"/>
                  <a:gd name="T5" fmla="*/ 8 h 10"/>
                  <a:gd name="T6" fmla="*/ 14 w 16"/>
                  <a:gd name="T7" fmla="*/ 10 h 10"/>
                  <a:gd name="T8" fmla="*/ 3 w 16"/>
                  <a:gd name="T9" fmla="*/ 9 h 10"/>
                  <a:gd name="T10" fmla="*/ 0 w 16"/>
                  <a:gd name="T11" fmla="*/ 7 h 10"/>
                  <a:gd name="T12" fmla="*/ 0 w 16"/>
                  <a:gd name="T13" fmla="*/ 5 h 10"/>
                  <a:gd name="T14" fmla="*/ 2 w 16"/>
                  <a:gd name="T15" fmla="*/ 3 h 10"/>
                  <a:gd name="T16" fmla="*/ 13 w 16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0">
                    <a:moveTo>
                      <a:pt x="13" y="1"/>
                    </a:moveTo>
                    <a:cubicBezTo>
                      <a:pt x="15" y="0"/>
                      <a:pt x="16" y="1"/>
                      <a:pt x="16" y="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9"/>
                      <a:pt x="15" y="10"/>
                      <a:pt x="14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lnTo>
                      <a:pt x="1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96"/>
              <p:cNvSpPr>
                <a:spLocks/>
              </p:cNvSpPr>
              <p:nvPr/>
            </p:nvSpPr>
            <p:spPr bwMode="gray">
              <a:xfrm>
                <a:off x="11285148" y="2693200"/>
                <a:ext cx="327990" cy="178053"/>
              </a:xfrm>
              <a:custGeom>
                <a:avLst/>
                <a:gdLst>
                  <a:gd name="T0" fmla="*/ 2 w 16"/>
                  <a:gd name="T1" fmla="*/ 9 h 9"/>
                  <a:gd name="T2" fmla="*/ 0 w 16"/>
                  <a:gd name="T3" fmla="*/ 7 h 9"/>
                  <a:gd name="T4" fmla="*/ 0 w 16"/>
                  <a:gd name="T5" fmla="*/ 2 h 9"/>
                  <a:gd name="T6" fmla="*/ 2 w 16"/>
                  <a:gd name="T7" fmla="*/ 0 h 9"/>
                  <a:gd name="T8" fmla="*/ 13 w 16"/>
                  <a:gd name="T9" fmla="*/ 1 h 9"/>
                  <a:gd name="T10" fmla="*/ 15 w 16"/>
                  <a:gd name="T11" fmla="*/ 3 h 9"/>
                  <a:gd name="T12" fmla="*/ 15 w 16"/>
                  <a:gd name="T13" fmla="*/ 4 h 9"/>
                  <a:gd name="T14" fmla="*/ 14 w 16"/>
                  <a:gd name="T15" fmla="*/ 7 h 9"/>
                  <a:gd name="T16" fmla="*/ 2 w 1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2" y="9"/>
                    </a:moveTo>
                    <a:cubicBezTo>
                      <a:pt x="1" y="9"/>
                      <a:pt x="0" y="9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1"/>
                      <a:pt x="15" y="2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5"/>
                      <a:pt x="15" y="7"/>
                      <a:pt x="14" y="7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597"/>
              <p:cNvSpPr>
                <a:spLocks/>
              </p:cNvSpPr>
              <p:nvPr/>
            </p:nvSpPr>
            <p:spPr bwMode="gray">
              <a:xfrm>
                <a:off x="10432379" y="2346473"/>
                <a:ext cx="309248" cy="299874"/>
              </a:xfrm>
              <a:custGeom>
                <a:avLst/>
                <a:gdLst>
                  <a:gd name="T0" fmla="*/ 14 w 15"/>
                  <a:gd name="T1" fmla="*/ 7 h 15"/>
                  <a:gd name="T2" fmla="*/ 15 w 15"/>
                  <a:gd name="T3" fmla="*/ 10 h 15"/>
                  <a:gd name="T4" fmla="*/ 11 w 15"/>
                  <a:gd name="T5" fmla="*/ 14 h 15"/>
                  <a:gd name="T6" fmla="*/ 8 w 15"/>
                  <a:gd name="T7" fmla="*/ 14 h 15"/>
                  <a:gd name="T8" fmla="*/ 1 w 15"/>
                  <a:gd name="T9" fmla="*/ 5 h 15"/>
                  <a:gd name="T10" fmla="*/ 1 w 15"/>
                  <a:gd name="T11" fmla="*/ 2 h 15"/>
                  <a:gd name="T12" fmla="*/ 2 w 15"/>
                  <a:gd name="T13" fmla="*/ 1 h 15"/>
                  <a:gd name="T14" fmla="*/ 5 w 15"/>
                  <a:gd name="T15" fmla="*/ 1 h 15"/>
                  <a:gd name="T16" fmla="*/ 14 w 15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14" y="7"/>
                    </a:moveTo>
                    <a:cubicBezTo>
                      <a:pt x="15" y="8"/>
                      <a:pt x="15" y="9"/>
                      <a:pt x="15" y="1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9" y="15"/>
                      <a:pt x="8" y="1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1"/>
                    </a:cubicBez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598"/>
              <p:cNvSpPr>
                <a:spLocks/>
              </p:cNvSpPr>
              <p:nvPr/>
            </p:nvSpPr>
            <p:spPr bwMode="gray">
              <a:xfrm>
                <a:off x="11144585" y="2974331"/>
                <a:ext cx="318616" cy="281132"/>
              </a:xfrm>
              <a:custGeom>
                <a:avLst/>
                <a:gdLst>
                  <a:gd name="T0" fmla="*/ 2 w 16"/>
                  <a:gd name="T1" fmla="*/ 8 h 14"/>
                  <a:gd name="T2" fmla="*/ 1 w 16"/>
                  <a:gd name="T3" fmla="*/ 5 h 14"/>
                  <a:gd name="T4" fmla="*/ 5 w 16"/>
                  <a:gd name="T5" fmla="*/ 1 h 14"/>
                  <a:gd name="T6" fmla="*/ 7 w 16"/>
                  <a:gd name="T7" fmla="*/ 1 h 14"/>
                  <a:gd name="T8" fmla="*/ 15 w 16"/>
                  <a:gd name="T9" fmla="*/ 9 h 14"/>
                  <a:gd name="T10" fmla="*/ 15 w 16"/>
                  <a:gd name="T11" fmla="*/ 13 h 14"/>
                  <a:gd name="T12" fmla="*/ 14 w 16"/>
                  <a:gd name="T13" fmla="*/ 13 h 14"/>
                  <a:gd name="T14" fmla="*/ 11 w 16"/>
                  <a:gd name="T15" fmla="*/ 14 h 14"/>
                  <a:gd name="T16" fmla="*/ 2 w 16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4">
                    <a:moveTo>
                      <a:pt x="2" y="8"/>
                    </a:moveTo>
                    <a:cubicBezTo>
                      <a:pt x="1" y="7"/>
                      <a:pt x="0" y="6"/>
                      <a:pt x="1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2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4"/>
                      <a:pt x="11" y="14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599"/>
              <p:cNvSpPr>
                <a:spLocks/>
              </p:cNvSpPr>
              <p:nvPr/>
            </p:nvSpPr>
            <p:spPr bwMode="gray">
              <a:xfrm>
                <a:off x="10497979" y="3011816"/>
                <a:ext cx="281132" cy="299874"/>
              </a:xfrm>
              <a:custGeom>
                <a:avLst/>
                <a:gdLst>
                  <a:gd name="T0" fmla="*/ 7 w 14"/>
                  <a:gd name="T1" fmla="*/ 1 h 15"/>
                  <a:gd name="T2" fmla="*/ 9 w 14"/>
                  <a:gd name="T3" fmla="*/ 1 h 15"/>
                  <a:gd name="T4" fmla="*/ 13 w 14"/>
                  <a:gd name="T5" fmla="*/ 4 h 15"/>
                  <a:gd name="T6" fmla="*/ 13 w 14"/>
                  <a:gd name="T7" fmla="*/ 7 h 15"/>
                  <a:gd name="T8" fmla="*/ 5 w 14"/>
                  <a:gd name="T9" fmla="*/ 14 h 15"/>
                  <a:gd name="T10" fmla="*/ 2 w 14"/>
                  <a:gd name="T11" fmla="*/ 14 h 15"/>
                  <a:gd name="T12" fmla="*/ 1 w 14"/>
                  <a:gd name="T13" fmla="*/ 14 h 15"/>
                  <a:gd name="T14" fmla="*/ 0 w 14"/>
                  <a:gd name="T15" fmla="*/ 11 h 15"/>
                  <a:gd name="T16" fmla="*/ 7 w 14"/>
                  <a:gd name="T17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"/>
                    </a:moveTo>
                    <a:cubicBezTo>
                      <a:pt x="7" y="0"/>
                      <a:pt x="9" y="0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5"/>
                      <a:pt x="14" y="6"/>
                      <a:pt x="13" y="7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3" y="15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1"/>
                      <a:pt x="0" y="11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00"/>
              <p:cNvSpPr>
                <a:spLocks/>
              </p:cNvSpPr>
              <p:nvPr/>
            </p:nvSpPr>
            <p:spPr bwMode="gray">
              <a:xfrm>
                <a:off x="11125837" y="2308989"/>
                <a:ext cx="281132" cy="299874"/>
              </a:xfrm>
              <a:custGeom>
                <a:avLst/>
                <a:gdLst>
                  <a:gd name="T0" fmla="*/ 7 w 14"/>
                  <a:gd name="T1" fmla="*/ 14 h 15"/>
                  <a:gd name="T2" fmla="*/ 4 w 14"/>
                  <a:gd name="T3" fmla="*/ 14 h 15"/>
                  <a:gd name="T4" fmla="*/ 0 w 14"/>
                  <a:gd name="T5" fmla="*/ 10 h 15"/>
                  <a:gd name="T6" fmla="*/ 0 w 14"/>
                  <a:gd name="T7" fmla="*/ 8 h 15"/>
                  <a:gd name="T8" fmla="*/ 9 w 14"/>
                  <a:gd name="T9" fmla="*/ 0 h 15"/>
                  <a:gd name="T10" fmla="*/ 12 w 14"/>
                  <a:gd name="T11" fmla="*/ 0 h 15"/>
                  <a:gd name="T12" fmla="*/ 13 w 14"/>
                  <a:gd name="T13" fmla="*/ 1 h 15"/>
                  <a:gd name="T14" fmla="*/ 13 w 14"/>
                  <a:gd name="T15" fmla="*/ 4 h 15"/>
                  <a:gd name="T16" fmla="*/ 7 w 14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4"/>
                    </a:moveTo>
                    <a:cubicBezTo>
                      <a:pt x="6" y="15"/>
                      <a:pt x="5" y="15"/>
                      <a:pt x="4" y="1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2"/>
                      <a:pt x="14" y="3"/>
                      <a:pt x="13" y="4"/>
                    </a:cubicBez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01"/>
              <p:cNvSpPr>
                <a:spLocks/>
              </p:cNvSpPr>
              <p:nvPr/>
            </p:nvSpPr>
            <p:spPr bwMode="gray">
              <a:xfrm>
                <a:off x="10619800" y="2205905"/>
                <a:ext cx="262390" cy="337358"/>
              </a:xfrm>
              <a:custGeom>
                <a:avLst/>
                <a:gdLst>
                  <a:gd name="T0" fmla="*/ 12 w 13"/>
                  <a:gd name="T1" fmla="*/ 11 h 17"/>
                  <a:gd name="T2" fmla="*/ 11 w 13"/>
                  <a:gd name="T3" fmla="*/ 14 h 17"/>
                  <a:gd name="T4" fmla="*/ 6 w 13"/>
                  <a:gd name="T5" fmla="*/ 16 h 17"/>
                  <a:gd name="T6" fmla="*/ 4 w 13"/>
                  <a:gd name="T7" fmla="*/ 15 h 17"/>
                  <a:gd name="T8" fmla="*/ 0 w 13"/>
                  <a:gd name="T9" fmla="*/ 4 h 17"/>
                  <a:gd name="T10" fmla="*/ 1 w 13"/>
                  <a:gd name="T11" fmla="*/ 1 h 17"/>
                  <a:gd name="T12" fmla="*/ 3 w 13"/>
                  <a:gd name="T13" fmla="*/ 1 h 17"/>
                  <a:gd name="T14" fmla="*/ 5 w 13"/>
                  <a:gd name="T15" fmla="*/ 2 h 17"/>
                  <a:gd name="T16" fmla="*/ 12 w 13"/>
                  <a:gd name="T1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7">
                    <a:moveTo>
                      <a:pt x="12" y="11"/>
                    </a:moveTo>
                    <a:cubicBezTo>
                      <a:pt x="13" y="12"/>
                      <a:pt x="12" y="13"/>
                      <a:pt x="11" y="14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7"/>
                      <a:pt x="4" y="16"/>
                      <a:pt x="4" y="1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1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02"/>
              <p:cNvSpPr>
                <a:spLocks/>
              </p:cNvSpPr>
              <p:nvPr/>
            </p:nvSpPr>
            <p:spPr bwMode="gray">
              <a:xfrm>
                <a:off x="11022758" y="3068042"/>
                <a:ext cx="262390" cy="327990"/>
              </a:xfrm>
              <a:custGeom>
                <a:avLst/>
                <a:gdLst>
                  <a:gd name="T0" fmla="*/ 1 w 13"/>
                  <a:gd name="T1" fmla="*/ 6 h 16"/>
                  <a:gd name="T2" fmla="*/ 1 w 13"/>
                  <a:gd name="T3" fmla="*/ 3 h 16"/>
                  <a:gd name="T4" fmla="*/ 6 w 13"/>
                  <a:gd name="T5" fmla="*/ 1 h 16"/>
                  <a:gd name="T6" fmla="*/ 9 w 13"/>
                  <a:gd name="T7" fmla="*/ 2 h 16"/>
                  <a:gd name="T8" fmla="*/ 13 w 13"/>
                  <a:gd name="T9" fmla="*/ 12 h 16"/>
                  <a:gd name="T10" fmla="*/ 11 w 13"/>
                  <a:gd name="T11" fmla="*/ 15 h 16"/>
                  <a:gd name="T12" fmla="*/ 10 w 13"/>
                  <a:gd name="T13" fmla="*/ 16 h 16"/>
                  <a:gd name="T14" fmla="*/ 7 w 13"/>
                  <a:gd name="T15" fmla="*/ 15 h 16"/>
                  <a:gd name="T16" fmla="*/ 1 w 13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6">
                    <a:moveTo>
                      <a:pt x="1" y="6"/>
                    </a:moveTo>
                    <a:cubicBezTo>
                      <a:pt x="0" y="5"/>
                      <a:pt x="0" y="3"/>
                      <a:pt x="1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8" y="0"/>
                      <a:pt x="9" y="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2" y="15"/>
                      <a:pt x="11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603"/>
              <p:cNvSpPr>
                <a:spLocks/>
              </p:cNvSpPr>
              <p:nvPr/>
            </p:nvSpPr>
            <p:spPr bwMode="gray">
              <a:xfrm>
                <a:off x="10357410" y="2889995"/>
                <a:ext cx="318616" cy="243648"/>
              </a:xfrm>
              <a:custGeom>
                <a:avLst/>
                <a:gdLst>
                  <a:gd name="T0" fmla="*/ 11 w 16"/>
                  <a:gd name="T1" fmla="*/ 0 h 12"/>
                  <a:gd name="T2" fmla="*/ 13 w 16"/>
                  <a:gd name="T3" fmla="*/ 1 h 12"/>
                  <a:gd name="T4" fmla="*/ 16 w 16"/>
                  <a:gd name="T5" fmla="*/ 6 h 12"/>
                  <a:gd name="T6" fmla="*/ 15 w 16"/>
                  <a:gd name="T7" fmla="*/ 8 h 12"/>
                  <a:gd name="T8" fmla="*/ 4 w 16"/>
                  <a:gd name="T9" fmla="*/ 12 h 12"/>
                  <a:gd name="T10" fmla="*/ 1 w 16"/>
                  <a:gd name="T11" fmla="*/ 11 h 12"/>
                  <a:gd name="T12" fmla="*/ 1 w 16"/>
                  <a:gd name="T13" fmla="*/ 10 h 12"/>
                  <a:gd name="T14" fmla="*/ 1 w 16"/>
                  <a:gd name="T15" fmla="*/ 7 h 12"/>
                  <a:gd name="T16" fmla="*/ 11 w 16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2">
                    <a:moveTo>
                      <a:pt x="11" y="0"/>
                    </a:moveTo>
                    <a:cubicBezTo>
                      <a:pt x="12" y="0"/>
                      <a:pt x="13" y="0"/>
                      <a:pt x="13" y="1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8"/>
                      <a:pt x="15" y="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2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9"/>
                      <a:pt x="0" y="7"/>
                      <a:pt x="1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604"/>
              <p:cNvSpPr>
                <a:spLocks/>
              </p:cNvSpPr>
              <p:nvPr/>
            </p:nvSpPr>
            <p:spPr bwMode="gray">
              <a:xfrm>
                <a:off x="11228922" y="2468294"/>
                <a:ext cx="318616" cy="262390"/>
              </a:xfrm>
              <a:custGeom>
                <a:avLst/>
                <a:gdLst>
                  <a:gd name="T0" fmla="*/ 5 w 16"/>
                  <a:gd name="T1" fmla="*/ 12 h 13"/>
                  <a:gd name="T2" fmla="*/ 3 w 16"/>
                  <a:gd name="T3" fmla="*/ 12 h 13"/>
                  <a:gd name="T4" fmla="*/ 0 w 16"/>
                  <a:gd name="T5" fmla="*/ 7 h 13"/>
                  <a:gd name="T6" fmla="*/ 1 w 16"/>
                  <a:gd name="T7" fmla="*/ 4 h 13"/>
                  <a:gd name="T8" fmla="*/ 12 w 16"/>
                  <a:gd name="T9" fmla="*/ 1 h 13"/>
                  <a:gd name="T10" fmla="*/ 15 w 16"/>
                  <a:gd name="T11" fmla="*/ 2 h 13"/>
                  <a:gd name="T12" fmla="*/ 15 w 16"/>
                  <a:gd name="T13" fmla="*/ 3 h 13"/>
                  <a:gd name="T14" fmla="*/ 15 w 16"/>
                  <a:gd name="T15" fmla="*/ 6 h 13"/>
                  <a:gd name="T16" fmla="*/ 5 w 16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5" y="12"/>
                    </a:moveTo>
                    <a:cubicBezTo>
                      <a:pt x="4" y="13"/>
                      <a:pt x="3" y="13"/>
                      <a:pt x="3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5" y="5"/>
                      <a:pt x="15" y="6"/>
                    </a:cubicBez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05"/>
              <p:cNvSpPr>
                <a:spLocks/>
              </p:cNvSpPr>
              <p:nvPr/>
            </p:nvSpPr>
            <p:spPr bwMode="gray">
              <a:xfrm>
                <a:off x="10310558" y="2543263"/>
                <a:ext cx="346732" cy="243648"/>
              </a:xfrm>
              <a:custGeom>
                <a:avLst/>
                <a:gdLst>
                  <a:gd name="T0" fmla="*/ 15 w 17"/>
                  <a:gd name="T1" fmla="*/ 3 h 12"/>
                  <a:gd name="T2" fmla="*/ 16 w 17"/>
                  <a:gd name="T3" fmla="*/ 5 h 12"/>
                  <a:gd name="T4" fmla="*/ 15 w 17"/>
                  <a:gd name="T5" fmla="*/ 10 h 12"/>
                  <a:gd name="T6" fmla="*/ 12 w 17"/>
                  <a:gd name="T7" fmla="*/ 11 h 12"/>
                  <a:gd name="T8" fmla="*/ 2 w 17"/>
                  <a:gd name="T9" fmla="*/ 6 h 12"/>
                  <a:gd name="T10" fmla="*/ 1 w 17"/>
                  <a:gd name="T11" fmla="*/ 3 h 12"/>
                  <a:gd name="T12" fmla="*/ 1 w 17"/>
                  <a:gd name="T13" fmla="*/ 2 h 12"/>
                  <a:gd name="T14" fmla="*/ 4 w 17"/>
                  <a:gd name="T15" fmla="*/ 1 h 12"/>
                  <a:gd name="T16" fmla="*/ 15 w 1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2">
                    <a:moveTo>
                      <a:pt x="15" y="3"/>
                    </a:moveTo>
                    <a:cubicBezTo>
                      <a:pt x="16" y="3"/>
                      <a:pt x="17" y="4"/>
                      <a:pt x="16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1"/>
                      <a:pt x="13" y="12"/>
                      <a:pt x="12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606"/>
              <p:cNvSpPr>
                <a:spLocks/>
              </p:cNvSpPr>
              <p:nvPr/>
            </p:nvSpPr>
            <p:spPr bwMode="gray">
              <a:xfrm>
                <a:off x="11247664" y="2833768"/>
                <a:ext cx="318616" cy="215537"/>
              </a:xfrm>
              <a:custGeom>
                <a:avLst/>
                <a:gdLst>
                  <a:gd name="T0" fmla="*/ 2 w 16"/>
                  <a:gd name="T1" fmla="*/ 9 h 11"/>
                  <a:gd name="T2" fmla="*/ 0 w 16"/>
                  <a:gd name="T3" fmla="*/ 7 h 11"/>
                  <a:gd name="T4" fmla="*/ 2 w 16"/>
                  <a:gd name="T5" fmla="*/ 1 h 11"/>
                  <a:gd name="T6" fmla="*/ 5 w 16"/>
                  <a:gd name="T7" fmla="*/ 0 h 11"/>
                  <a:gd name="T8" fmla="*/ 15 w 16"/>
                  <a:gd name="T9" fmla="*/ 6 h 11"/>
                  <a:gd name="T10" fmla="*/ 16 w 16"/>
                  <a:gd name="T11" fmla="*/ 8 h 11"/>
                  <a:gd name="T12" fmla="*/ 16 w 16"/>
                  <a:gd name="T13" fmla="*/ 9 h 11"/>
                  <a:gd name="T14" fmla="*/ 13 w 16"/>
                  <a:gd name="T15" fmla="*/ 11 h 11"/>
                  <a:gd name="T16" fmla="*/ 2 w 16"/>
                  <a:gd name="T1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1">
                    <a:moveTo>
                      <a:pt x="2" y="9"/>
                    </a:moveTo>
                    <a:cubicBezTo>
                      <a:pt x="1" y="9"/>
                      <a:pt x="0" y="8"/>
                      <a:pt x="0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7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4" y="11"/>
                      <a:pt x="13" y="11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608"/>
              <p:cNvSpPr>
                <a:spLocks/>
              </p:cNvSpPr>
              <p:nvPr/>
            </p:nvSpPr>
            <p:spPr bwMode="gray">
              <a:xfrm>
                <a:off x="10694768" y="3086784"/>
                <a:ext cx="224905" cy="346732"/>
              </a:xfrm>
              <a:custGeom>
                <a:avLst/>
                <a:gdLst>
                  <a:gd name="T0" fmla="*/ 2 w 11"/>
                  <a:gd name="T1" fmla="*/ 2 h 17"/>
                  <a:gd name="T2" fmla="*/ 5 w 11"/>
                  <a:gd name="T3" fmla="*/ 1 h 17"/>
                  <a:gd name="T4" fmla="*/ 10 w 11"/>
                  <a:gd name="T5" fmla="*/ 3 h 17"/>
                  <a:gd name="T6" fmla="*/ 11 w 11"/>
                  <a:gd name="T7" fmla="*/ 5 h 17"/>
                  <a:gd name="T8" fmla="*/ 6 w 11"/>
                  <a:gd name="T9" fmla="*/ 15 h 17"/>
                  <a:gd name="T10" fmla="*/ 3 w 11"/>
                  <a:gd name="T11" fmla="*/ 16 h 17"/>
                  <a:gd name="T12" fmla="*/ 2 w 11"/>
                  <a:gd name="T13" fmla="*/ 16 h 17"/>
                  <a:gd name="T14" fmla="*/ 0 w 11"/>
                  <a:gd name="T15" fmla="*/ 13 h 17"/>
                  <a:gd name="T16" fmla="*/ 2 w 11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7">
                    <a:moveTo>
                      <a:pt x="2" y="2"/>
                    </a:moveTo>
                    <a:cubicBezTo>
                      <a:pt x="3" y="1"/>
                      <a:pt x="4" y="0"/>
                      <a:pt x="5" y="1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6"/>
                      <a:pt x="4" y="17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09"/>
              <p:cNvSpPr>
                <a:spLocks/>
              </p:cNvSpPr>
              <p:nvPr/>
            </p:nvSpPr>
            <p:spPr bwMode="gray">
              <a:xfrm>
                <a:off x="10985274" y="2187162"/>
                <a:ext cx="215537" cy="318616"/>
              </a:xfrm>
              <a:custGeom>
                <a:avLst/>
                <a:gdLst>
                  <a:gd name="T0" fmla="*/ 9 w 11"/>
                  <a:gd name="T1" fmla="*/ 14 h 16"/>
                  <a:gd name="T2" fmla="*/ 6 w 11"/>
                  <a:gd name="T3" fmla="*/ 16 h 16"/>
                  <a:gd name="T4" fmla="*/ 1 w 11"/>
                  <a:gd name="T5" fmla="*/ 14 h 16"/>
                  <a:gd name="T6" fmla="*/ 0 w 11"/>
                  <a:gd name="T7" fmla="*/ 12 h 16"/>
                  <a:gd name="T8" fmla="*/ 5 w 11"/>
                  <a:gd name="T9" fmla="*/ 1 h 16"/>
                  <a:gd name="T10" fmla="*/ 8 w 11"/>
                  <a:gd name="T11" fmla="*/ 0 h 16"/>
                  <a:gd name="T12" fmla="*/ 9 w 11"/>
                  <a:gd name="T13" fmla="*/ 1 h 16"/>
                  <a:gd name="T14" fmla="*/ 11 w 11"/>
                  <a:gd name="T15" fmla="*/ 3 h 16"/>
                  <a:gd name="T16" fmla="*/ 9 w 11"/>
                  <a:gd name="T1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9" y="14"/>
                    </a:moveTo>
                    <a:cubicBezTo>
                      <a:pt x="8" y="16"/>
                      <a:pt x="7" y="16"/>
                      <a:pt x="6" y="1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1" y="2"/>
                      <a:pt x="11" y="3"/>
                    </a:cubicBezTo>
                    <a:lnTo>
                      <a:pt x="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Freeform 588"/>
            <p:cNvSpPr>
              <a:spLocks noEditPoints="1"/>
            </p:cNvSpPr>
            <p:nvPr/>
          </p:nvSpPr>
          <p:spPr bwMode="gray">
            <a:xfrm>
              <a:off x="8602746" y="2843012"/>
              <a:ext cx="705849" cy="705849"/>
            </a:xfrm>
            <a:custGeom>
              <a:avLst/>
              <a:gdLst>
                <a:gd name="T0" fmla="*/ 8 w 35"/>
                <a:gd name="T1" fmla="*/ 9 h 35"/>
                <a:gd name="T2" fmla="*/ 8 w 35"/>
                <a:gd name="T3" fmla="*/ 11 h 35"/>
                <a:gd name="T4" fmla="*/ 5 w 35"/>
                <a:gd name="T5" fmla="*/ 13 h 35"/>
                <a:gd name="T6" fmla="*/ 1 w 35"/>
                <a:gd name="T7" fmla="*/ 14 h 35"/>
                <a:gd name="T8" fmla="*/ 1 w 35"/>
                <a:gd name="T9" fmla="*/ 18 h 35"/>
                <a:gd name="T10" fmla="*/ 6 w 35"/>
                <a:gd name="T11" fmla="*/ 20 h 35"/>
                <a:gd name="T12" fmla="*/ 6 w 35"/>
                <a:gd name="T13" fmla="*/ 24 h 35"/>
                <a:gd name="T14" fmla="*/ 3 w 35"/>
                <a:gd name="T15" fmla="*/ 27 h 35"/>
                <a:gd name="T16" fmla="*/ 6 w 35"/>
                <a:gd name="T17" fmla="*/ 30 h 35"/>
                <a:gd name="T18" fmla="*/ 11 w 35"/>
                <a:gd name="T19" fmla="*/ 28 h 35"/>
                <a:gd name="T20" fmla="*/ 13 w 35"/>
                <a:gd name="T21" fmla="*/ 31 h 35"/>
                <a:gd name="T22" fmla="*/ 14 w 35"/>
                <a:gd name="T23" fmla="*/ 35 h 35"/>
                <a:gd name="T24" fmla="*/ 18 w 35"/>
                <a:gd name="T25" fmla="*/ 34 h 35"/>
                <a:gd name="T26" fmla="*/ 20 w 35"/>
                <a:gd name="T27" fmla="*/ 30 h 35"/>
                <a:gd name="T28" fmla="*/ 22 w 35"/>
                <a:gd name="T29" fmla="*/ 29 h 35"/>
                <a:gd name="T30" fmla="*/ 24 w 35"/>
                <a:gd name="T31" fmla="*/ 30 h 35"/>
                <a:gd name="T32" fmla="*/ 27 w 35"/>
                <a:gd name="T33" fmla="*/ 32 h 35"/>
                <a:gd name="T34" fmla="*/ 30 w 35"/>
                <a:gd name="T35" fmla="*/ 29 h 35"/>
                <a:gd name="T36" fmla="*/ 28 w 35"/>
                <a:gd name="T37" fmla="*/ 25 h 35"/>
                <a:gd name="T38" fmla="*/ 29 w 35"/>
                <a:gd name="T39" fmla="*/ 23 h 35"/>
                <a:gd name="T40" fmla="*/ 30 w 35"/>
                <a:gd name="T41" fmla="*/ 22 h 35"/>
                <a:gd name="T42" fmla="*/ 35 w 35"/>
                <a:gd name="T43" fmla="*/ 21 h 35"/>
                <a:gd name="T44" fmla="*/ 34 w 35"/>
                <a:gd name="T45" fmla="*/ 18 h 35"/>
                <a:gd name="T46" fmla="*/ 30 w 35"/>
                <a:gd name="T47" fmla="*/ 15 h 35"/>
                <a:gd name="T48" fmla="*/ 29 w 35"/>
                <a:gd name="T49" fmla="*/ 14 h 35"/>
                <a:gd name="T50" fmla="*/ 30 w 35"/>
                <a:gd name="T51" fmla="*/ 12 h 35"/>
                <a:gd name="T52" fmla="*/ 32 w 35"/>
                <a:gd name="T53" fmla="*/ 8 h 35"/>
                <a:gd name="T54" fmla="*/ 29 w 35"/>
                <a:gd name="T55" fmla="*/ 6 h 35"/>
                <a:gd name="T56" fmla="*/ 24 w 35"/>
                <a:gd name="T57" fmla="*/ 8 h 35"/>
                <a:gd name="T58" fmla="*/ 23 w 35"/>
                <a:gd name="T59" fmla="*/ 7 h 35"/>
                <a:gd name="T60" fmla="*/ 22 w 35"/>
                <a:gd name="T61" fmla="*/ 5 h 35"/>
                <a:gd name="T62" fmla="*/ 21 w 35"/>
                <a:gd name="T63" fmla="*/ 1 h 35"/>
                <a:gd name="T64" fmla="*/ 18 w 35"/>
                <a:gd name="T65" fmla="*/ 1 h 35"/>
                <a:gd name="T66" fmla="*/ 15 w 35"/>
                <a:gd name="T67" fmla="*/ 6 h 35"/>
                <a:gd name="T68" fmla="*/ 14 w 35"/>
                <a:gd name="T69" fmla="*/ 6 h 35"/>
                <a:gd name="T70" fmla="*/ 12 w 35"/>
                <a:gd name="T71" fmla="*/ 6 h 35"/>
                <a:gd name="T72" fmla="*/ 8 w 35"/>
                <a:gd name="T73" fmla="*/ 3 h 35"/>
                <a:gd name="T74" fmla="*/ 6 w 35"/>
                <a:gd name="T75" fmla="*/ 6 h 35"/>
                <a:gd name="T76" fmla="*/ 22 w 35"/>
                <a:gd name="T77" fmla="*/ 23 h 35"/>
                <a:gd name="T78" fmla="*/ 14 w 35"/>
                <a:gd name="T7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5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6" y="20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3" y="29"/>
                    <a:pt x="13" y="29"/>
                    <a:pt x="13" y="3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8" y="35"/>
                    <a:pt x="18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1" y="30"/>
                    <a:pt x="21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3" y="29"/>
                    <a:pt x="24" y="30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3"/>
                    <a:pt x="27" y="33"/>
                    <a:pt x="27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30"/>
                    <a:pt x="30" y="29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5"/>
                    <a:pt x="28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2"/>
                    <a:pt x="30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5" y="22"/>
                    <a:pt x="35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9"/>
                    <a:pt x="32" y="8"/>
                    <a:pt x="32" y="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2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lose/>
                  <a:moveTo>
                    <a:pt x="23" y="14"/>
                  </a:moveTo>
                  <a:cubicBezTo>
                    <a:pt x="25" y="17"/>
                    <a:pt x="24" y="21"/>
                    <a:pt x="22" y="23"/>
                  </a:cubicBezTo>
                  <a:cubicBezTo>
                    <a:pt x="19" y="25"/>
                    <a:pt x="15" y="24"/>
                    <a:pt x="13" y="22"/>
                  </a:cubicBezTo>
                  <a:cubicBezTo>
                    <a:pt x="11" y="19"/>
                    <a:pt x="11" y="15"/>
                    <a:pt x="14" y="13"/>
                  </a:cubicBezTo>
                  <a:cubicBezTo>
                    <a:pt x="17" y="11"/>
                    <a:pt x="21" y="11"/>
                    <a:pt x="23" y="14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89"/>
            <p:cNvSpPr>
              <a:spLocks noEditPoints="1"/>
            </p:cNvSpPr>
            <p:nvPr/>
          </p:nvSpPr>
          <p:spPr bwMode="gray">
            <a:xfrm>
              <a:off x="8101222" y="3920366"/>
              <a:ext cx="2126837" cy="2117552"/>
            </a:xfrm>
            <a:custGeom>
              <a:avLst/>
              <a:gdLst>
                <a:gd name="T0" fmla="*/ 95 w 106"/>
                <a:gd name="T1" fmla="*/ 42 h 106"/>
                <a:gd name="T2" fmla="*/ 101 w 106"/>
                <a:gd name="T3" fmla="*/ 30 h 106"/>
                <a:gd name="T4" fmla="*/ 88 w 106"/>
                <a:gd name="T5" fmla="*/ 26 h 106"/>
                <a:gd name="T6" fmla="*/ 89 w 106"/>
                <a:gd name="T7" fmla="*/ 14 h 106"/>
                <a:gd name="T8" fmla="*/ 75 w 106"/>
                <a:gd name="T9" fmla="*/ 15 h 106"/>
                <a:gd name="T10" fmla="*/ 71 w 106"/>
                <a:gd name="T11" fmla="*/ 3 h 106"/>
                <a:gd name="T12" fmla="*/ 59 w 106"/>
                <a:gd name="T13" fmla="*/ 10 h 106"/>
                <a:gd name="T14" fmla="*/ 51 w 106"/>
                <a:gd name="T15" fmla="*/ 0 h 106"/>
                <a:gd name="T16" fmla="*/ 42 w 106"/>
                <a:gd name="T17" fmla="*/ 11 h 106"/>
                <a:gd name="T18" fmla="*/ 31 w 106"/>
                <a:gd name="T19" fmla="*/ 5 h 106"/>
                <a:gd name="T20" fmla="*/ 27 w 106"/>
                <a:gd name="T21" fmla="*/ 18 h 106"/>
                <a:gd name="T22" fmla="*/ 14 w 106"/>
                <a:gd name="T23" fmla="*/ 17 h 106"/>
                <a:gd name="T24" fmla="*/ 16 w 106"/>
                <a:gd name="T25" fmla="*/ 31 h 106"/>
                <a:gd name="T26" fmla="*/ 4 w 106"/>
                <a:gd name="T27" fmla="*/ 35 h 106"/>
                <a:gd name="T28" fmla="*/ 10 w 106"/>
                <a:gd name="T29" fmla="*/ 47 h 106"/>
                <a:gd name="T30" fmla="*/ 0 w 106"/>
                <a:gd name="T31" fmla="*/ 55 h 106"/>
                <a:gd name="T32" fmla="*/ 11 w 106"/>
                <a:gd name="T33" fmla="*/ 64 h 106"/>
                <a:gd name="T34" fmla="*/ 5 w 106"/>
                <a:gd name="T35" fmla="*/ 75 h 106"/>
                <a:gd name="T36" fmla="*/ 19 w 106"/>
                <a:gd name="T37" fmla="*/ 79 h 106"/>
                <a:gd name="T38" fmla="*/ 18 w 106"/>
                <a:gd name="T39" fmla="*/ 92 h 106"/>
                <a:gd name="T40" fmla="*/ 31 w 106"/>
                <a:gd name="T41" fmla="*/ 90 h 106"/>
                <a:gd name="T42" fmla="*/ 35 w 106"/>
                <a:gd name="T43" fmla="*/ 103 h 106"/>
                <a:gd name="T44" fmla="*/ 47 w 106"/>
                <a:gd name="T45" fmla="*/ 96 h 106"/>
                <a:gd name="T46" fmla="*/ 56 w 106"/>
                <a:gd name="T47" fmla="*/ 106 h 106"/>
                <a:gd name="T48" fmla="*/ 64 w 106"/>
                <a:gd name="T49" fmla="*/ 95 h 106"/>
                <a:gd name="T50" fmla="*/ 76 w 106"/>
                <a:gd name="T51" fmla="*/ 101 h 106"/>
                <a:gd name="T52" fmla="*/ 80 w 106"/>
                <a:gd name="T53" fmla="*/ 87 h 106"/>
                <a:gd name="T54" fmla="*/ 93 w 106"/>
                <a:gd name="T55" fmla="*/ 88 h 106"/>
                <a:gd name="T56" fmla="*/ 91 w 106"/>
                <a:gd name="T57" fmla="*/ 75 h 106"/>
                <a:gd name="T58" fmla="*/ 103 w 106"/>
                <a:gd name="T59" fmla="*/ 71 h 106"/>
                <a:gd name="T60" fmla="*/ 96 w 106"/>
                <a:gd name="T61" fmla="*/ 59 h 106"/>
                <a:gd name="T62" fmla="*/ 106 w 106"/>
                <a:gd name="T63" fmla="*/ 50 h 106"/>
                <a:gd name="T64" fmla="*/ 82 w 106"/>
                <a:gd name="T65" fmla="*/ 63 h 106"/>
                <a:gd name="T66" fmla="*/ 82 w 106"/>
                <a:gd name="T67" fmla="*/ 43 h 106"/>
                <a:gd name="T68" fmla="*/ 86 w 106"/>
                <a:gd name="T69" fmla="*/ 61 h 106"/>
                <a:gd name="T70" fmla="*/ 65 w 106"/>
                <a:gd name="T71" fmla="*/ 43 h 106"/>
                <a:gd name="T72" fmla="*/ 70 w 106"/>
                <a:gd name="T73" fmla="*/ 24 h 106"/>
                <a:gd name="T74" fmla="*/ 45 w 106"/>
                <a:gd name="T75" fmla="*/ 20 h 106"/>
                <a:gd name="T76" fmla="*/ 63 w 106"/>
                <a:gd name="T77" fmla="*/ 24 h 106"/>
                <a:gd name="T78" fmla="*/ 43 w 106"/>
                <a:gd name="T79" fmla="*/ 24 h 106"/>
                <a:gd name="T80" fmla="*/ 53 w 106"/>
                <a:gd name="T81" fmla="*/ 61 h 106"/>
                <a:gd name="T82" fmla="*/ 62 w 106"/>
                <a:gd name="T83" fmla="*/ 53 h 106"/>
                <a:gd name="T84" fmla="*/ 44 w 106"/>
                <a:gd name="T85" fmla="*/ 40 h 106"/>
                <a:gd name="T86" fmla="*/ 24 w 106"/>
                <a:gd name="T87" fmla="*/ 35 h 106"/>
                <a:gd name="T88" fmla="*/ 20 w 106"/>
                <a:gd name="T89" fmla="*/ 61 h 106"/>
                <a:gd name="T90" fmla="*/ 24 w 106"/>
                <a:gd name="T91" fmla="*/ 42 h 106"/>
                <a:gd name="T92" fmla="*/ 24 w 106"/>
                <a:gd name="T93" fmla="*/ 62 h 106"/>
                <a:gd name="T94" fmla="*/ 25 w 106"/>
                <a:gd name="T95" fmla="*/ 66 h 106"/>
                <a:gd name="T96" fmla="*/ 40 w 106"/>
                <a:gd name="T97" fmla="*/ 80 h 106"/>
                <a:gd name="T98" fmla="*/ 24 w 106"/>
                <a:gd name="T99" fmla="*/ 69 h 106"/>
                <a:gd name="T100" fmla="*/ 44 w 106"/>
                <a:gd name="T101" fmla="*/ 85 h 106"/>
                <a:gd name="T102" fmla="*/ 55 w 106"/>
                <a:gd name="T103" fmla="*/ 68 h 106"/>
                <a:gd name="T104" fmla="*/ 70 w 106"/>
                <a:gd name="T105" fmla="*/ 82 h 106"/>
                <a:gd name="T106" fmla="*/ 65 w 106"/>
                <a:gd name="T107" fmla="*/ 62 h 106"/>
                <a:gd name="T108" fmla="*/ 77 w 106"/>
                <a:gd name="T10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" h="106">
                  <a:moveTo>
                    <a:pt x="104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96" y="45"/>
                    <a:pt x="96" y="44"/>
                    <a:pt x="95" y="42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7"/>
                    <a:pt x="104" y="36"/>
                    <a:pt x="103" y="35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0" y="29"/>
                    <a:pt x="99" y="29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29"/>
                    <a:pt x="89" y="28"/>
                    <a:pt x="88" y="26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9"/>
                    <a:pt x="93" y="18"/>
                    <a:pt x="93" y="17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7" y="13"/>
                    <a:pt x="86" y="13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8" y="17"/>
                    <a:pt x="77" y="16"/>
                    <a:pt x="75" y="1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8" y="7"/>
                    <a:pt x="77" y="5"/>
                    <a:pt x="76" y="5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3"/>
                    <a:pt x="69" y="3"/>
                    <a:pt x="69" y="4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49" y="1"/>
                    <a:pt x="49" y="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4" y="10"/>
                    <a:pt x="42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6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30" y="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0" y="16"/>
                    <a:pt x="28" y="17"/>
                    <a:pt x="27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18" y="13"/>
                    <a:pt x="18" y="1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8"/>
                    <a:pt x="13" y="19"/>
                    <a:pt x="14" y="2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8"/>
                    <a:pt x="6" y="29"/>
                    <a:pt x="6" y="30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3"/>
                    <a:pt x="10" y="45"/>
                    <a:pt x="10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60"/>
                    <a:pt x="11" y="62"/>
                    <a:pt x="11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9"/>
                    <a:pt x="3" y="70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7" y="77"/>
                    <a:pt x="8" y="76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6"/>
                    <a:pt x="18" y="78"/>
                    <a:pt x="19" y="7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8"/>
                    <a:pt x="14" y="88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20" y="93"/>
                    <a:pt x="20" y="92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8" y="88"/>
                    <a:pt x="30" y="89"/>
                    <a:pt x="31" y="90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9" y="99"/>
                    <a:pt x="29" y="100"/>
                    <a:pt x="30" y="100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7" y="103"/>
                    <a:pt x="38" y="102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4" y="95"/>
                    <a:pt x="46" y="96"/>
                    <a:pt x="47" y="96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5"/>
                    <a:pt x="50" y="106"/>
                    <a:pt x="51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8" y="105"/>
                    <a:pt x="58" y="104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1" y="96"/>
                    <a:pt x="63" y="95"/>
                    <a:pt x="64" y="95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9" y="103"/>
                    <a:pt x="70" y="103"/>
                    <a:pt x="71" y="103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7" y="100"/>
                    <a:pt x="77" y="99"/>
                    <a:pt x="77" y="98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7" y="90"/>
                    <a:pt x="78" y="89"/>
                    <a:pt x="80" y="87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3"/>
                    <a:pt x="88" y="93"/>
                    <a:pt x="89" y="92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6"/>
                    <a:pt x="93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9" y="78"/>
                    <a:pt x="90" y="76"/>
                    <a:pt x="91" y="75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77"/>
                    <a:pt x="101" y="77"/>
                    <a:pt x="101" y="76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0"/>
                    <a:pt x="103" y="69"/>
                    <a:pt x="102" y="68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6" y="62"/>
                    <a:pt x="96" y="60"/>
                    <a:pt x="96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5" y="57"/>
                    <a:pt x="106" y="56"/>
                    <a:pt x="106" y="55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49"/>
                    <a:pt x="105" y="48"/>
                    <a:pt x="104" y="48"/>
                  </a:cubicBezTo>
                  <a:close/>
                  <a:moveTo>
                    <a:pt x="86" y="61"/>
                  </a:moveTo>
                  <a:cubicBezTo>
                    <a:pt x="85" y="63"/>
                    <a:pt x="83" y="64"/>
                    <a:pt x="82" y="63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4"/>
                    <a:pt x="67" y="52"/>
                    <a:pt x="68" y="51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3" y="42"/>
                    <a:pt x="85" y="42"/>
                    <a:pt x="86" y="44"/>
                  </a:cubicBezTo>
                  <a:cubicBezTo>
                    <a:pt x="86" y="44"/>
                    <a:pt x="87" y="49"/>
                    <a:pt x="87" y="53"/>
                  </a:cubicBezTo>
                  <a:cubicBezTo>
                    <a:pt x="87" y="57"/>
                    <a:pt x="86" y="61"/>
                    <a:pt x="86" y="61"/>
                  </a:cubicBezTo>
                  <a:close/>
                  <a:moveTo>
                    <a:pt x="82" y="36"/>
                  </a:moveTo>
                  <a:cubicBezTo>
                    <a:pt x="83" y="37"/>
                    <a:pt x="83" y="39"/>
                    <a:pt x="81" y="4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3" y="44"/>
                    <a:pt x="62" y="42"/>
                    <a:pt x="63" y="41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7" y="23"/>
                    <a:pt x="69" y="23"/>
                    <a:pt x="70" y="24"/>
                  </a:cubicBezTo>
                  <a:cubicBezTo>
                    <a:pt x="70" y="24"/>
                    <a:pt x="74" y="26"/>
                    <a:pt x="77" y="29"/>
                  </a:cubicBezTo>
                  <a:cubicBezTo>
                    <a:pt x="80" y="32"/>
                    <a:pt x="82" y="36"/>
                    <a:pt x="82" y="36"/>
                  </a:cubicBezTo>
                  <a:close/>
                  <a:moveTo>
                    <a:pt x="45" y="20"/>
                  </a:moveTo>
                  <a:cubicBezTo>
                    <a:pt x="45" y="20"/>
                    <a:pt x="49" y="19"/>
                    <a:pt x="53" y="19"/>
                  </a:cubicBezTo>
                  <a:cubicBezTo>
                    <a:pt x="57" y="19"/>
                    <a:pt x="62" y="20"/>
                    <a:pt x="62" y="20"/>
                  </a:cubicBezTo>
                  <a:cubicBezTo>
                    <a:pt x="64" y="20"/>
                    <a:pt x="64" y="22"/>
                    <a:pt x="63" y="24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9"/>
                    <a:pt x="52" y="39"/>
                    <a:pt x="51" y="37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2"/>
                    <a:pt x="43" y="20"/>
                    <a:pt x="45" y="20"/>
                  </a:cubicBezTo>
                  <a:close/>
                  <a:moveTo>
                    <a:pt x="62" y="53"/>
                  </a:moveTo>
                  <a:cubicBezTo>
                    <a:pt x="62" y="57"/>
                    <a:pt x="58" y="61"/>
                    <a:pt x="53" y="61"/>
                  </a:cubicBezTo>
                  <a:cubicBezTo>
                    <a:pt x="49" y="61"/>
                    <a:pt x="45" y="57"/>
                    <a:pt x="45" y="53"/>
                  </a:cubicBezTo>
                  <a:cubicBezTo>
                    <a:pt x="45" y="48"/>
                    <a:pt x="49" y="45"/>
                    <a:pt x="53" y="45"/>
                  </a:cubicBezTo>
                  <a:cubicBezTo>
                    <a:pt x="58" y="45"/>
                    <a:pt x="62" y="48"/>
                    <a:pt x="62" y="53"/>
                  </a:cubicBezTo>
                  <a:close/>
                  <a:moveTo>
                    <a:pt x="36" y="23"/>
                  </a:moveTo>
                  <a:cubicBezTo>
                    <a:pt x="38" y="22"/>
                    <a:pt x="40" y="23"/>
                    <a:pt x="40" y="25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3" y="43"/>
                    <a:pt x="41" y="4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9"/>
                    <a:pt x="23" y="37"/>
                    <a:pt x="24" y="35"/>
                  </a:cubicBezTo>
                  <a:cubicBezTo>
                    <a:pt x="24" y="35"/>
                    <a:pt x="26" y="31"/>
                    <a:pt x="29" y="28"/>
                  </a:cubicBezTo>
                  <a:cubicBezTo>
                    <a:pt x="32" y="25"/>
                    <a:pt x="36" y="23"/>
                    <a:pt x="36" y="23"/>
                  </a:cubicBezTo>
                  <a:close/>
                  <a:moveTo>
                    <a:pt x="20" y="61"/>
                  </a:moveTo>
                  <a:cubicBezTo>
                    <a:pt x="20" y="61"/>
                    <a:pt x="19" y="57"/>
                    <a:pt x="19" y="52"/>
                  </a:cubicBezTo>
                  <a:cubicBezTo>
                    <a:pt x="19" y="48"/>
                    <a:pt x="20" y="44"/>
                    <a:pt x="20" y="44"/>
                  </a:cubicBezTo>
                  <a:cubicBezTo>
                    <a:pt x="21" y="42"/>
                    <a:pt x="23" y="41"/>
                    <a:pt x="24" y="42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1"/>
                    <a:pt x="39" y="53"/>
                    <a:pt x="38" y="5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1" y="63"/>
                    <a:pt x="20" y="61"/>
                  </a:cubicBezTo>
                  <a:close/>
                  <a:moveTo>
                    <a:pt x="24" y="69"/>
                  </a:moveTo>
                  <a:cubicBezTo>
                    <a:pt x="23" y="68"/>
                    <a:pt x="24" y="66"/>
                    <a:pt x="25" y="66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3" y="61"/>
                    <a:pt x="44" y="63"/>
                    <a:pt x="43" y="65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82"/>
                    <a:pt x="37" y="82"/>
                    <a:pt x="36" y="82"/>
                  </a:cubicBezTo>
                  <a:cubicBezTo>
                    <a:pt x="36" y="82"/>
                    <a:pt x="32" y="79"/>
                    <a:pt x="29" y="76"/>
                  </a:cubicBezTo>
                  <a:cubicBezTo>
                    <a:pt x="26" y="73"/>
                    <a:pt x="24" y="69"/>
                    <a:pt x="24" y="69"/>
                  </a:cubicBezTo>
                  <a:close/>
                  <a:moveTo>
                    <a:pt x="61" y="85"/>
                  </a:moveTo>
                  <a:cubicBezTo>
                    <a:pt x="61" y="85"/>
                    <a:pt x="57" y="86"/>
                    <a:pt x="53" y="86"/>
                  </a:cubicBezTo>
                  <a:cubicBezTo>
                    <a:pt x="49" y="86"/>
                    <a:pt x="44" y="85"/>
                    <a:pt x="44" y="85"/>
                  </a:cubicBezTo>
                  <a:cubicBezTo>
                    <a:pt x="42" y="85"/>
                    <a:pt x="42" y="83"/>
                    <a:pt x="43" y="8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6"/>
                    <a:pt x="54" y="66"/>
                    <a:pt x="55" y="68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4" y="83"/>
                    <a:pt x="63" y="85"/>
                    <a:pt x="61" y="85"/>
                  </a:cubicBezTo>
                  <a:close/>
                  <a:moveTo>
                    <a:pt x="70" y="82"/>
                  </a:moveTo>
                  <a:cubicBezTo>
                    <a:pt x="68" y="83"/>
                    <a:pt x="66" y="82"/>
                    <a:pt x="66" y="80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3"/>
                    <a:pt x="63" y="62"/>
                    <a:pt x="65" y="62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66"/>
                    <a:pt x="83" y="68"/>
                    <a:pt x="82" y="70"/>
                  </a:cubicBezTo>
                  <a:cubicBezTo>
                    <a:pt x="82" y="70"/>
                    <a:pt x="80" y="74"/>
                    <a:pt x="77" y="77"/>
                  </a:cubicBezTo>
                  <a:cubicBezTo>
                    <a:pt x="74" y="80"/>
                    <a:pt x="70" y="82"/>
                    <a:pt x="70" y="82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90"/>
            <p:cNvSpPr>
              <a:spLocks noEditPoints="1"/>
            </p:cNvSpPr>
            <p:nvPr/>
          </p:nvSpPr>
          <p:spPr bwMode="gray">
            <a:xfrm>
              <a:off x="8751346" y="1394165"/>
              <a:ext cx="993763" cy="993763"/>
            </a:xfrm>
            <a:custGeom>
              <a:avLst/>
              <a:gdLst>
                <a:gd name="T0" fmla="*/ 49 w 50"/>
                <a:gd name="T1" fmla="*/ 31 h 50"/>
                <a:gd name="T2" fmla="*/ 42 w 50"/>
                <a:gd name="T3" fmla="*/ 27 h 50"/>
                <a:gd name="T4" fmla="*/ 42 w 50"/>
                <a:gd name="T5" fmla="*/ 27 h 50"/>
                <a:gd name="T6" fmla="*/ 42 w 50"/>
                <a:gd name="T7" fmla="*/ 22 h 50"/>
                <a:gd name="T8" fmla="*/ 42 w 50"/>
                <a:gd name="T9" fmla="*/ 22 h 50"/>
                <a:gd name="T10" fmla="*/ 48 w 50"/>
                <a:gd name="T11" fmla="*/ 17 h 50"/>
                <a:gd name="T12" fmla="*/ 49 w 50"/>
                <a:gd name="T13" fmla="*/ 14 h 50"/>
                <a:gd name="T14" fmla="*/ 46 w 50"/>
                <a:gd name="T15" fmla="*/ 13 h 50"/>
                <a:gd name="T16" fmla="*/ 38 w 50"/>
                <a:gd name="T17" fmla="*/ 14 h 50"/>
                <a:gd name="T18" fmla="*/ 38 w 50"/>
                <a:gd name="T19" fmla="*/ 14 h 50"/>
                <a:gd name="T20" fmla="*/ 35 w 50"/>
                <a:gd name="T21" fmla="*/ 12 h 50"/>
                <a:gd name="T22" fmla="*/ 35 w 50"/>
                <a:gd name="T23" fmla="*/ 11 h 50"/>
                <a:gd name="T24" fmla="*/ 35 w 50"/>
                <a:gd name="T25" fmla="*/ 4 h 50"/>
                <a:gd name="T26" fmla="*/ 34 w 50"/>
                <a:gd name="T27" fmla="*/ 1 h 50"/>
                <a:gd name="T28" fmla="*/ 31 w 50"/>
                <a:gd name="T29" fmla="*/ 2 h 50"/>
                <a:gd name="T30" fmla="*/ 26 w 50"/>
                <a:gd name="T31" fmla="*/ 9 h 50"/>
                <a:gd name="T32" fmla="*/ 26 w 50"/>
                <a:gd name="T33" fmla="*/ 9 h 50"/>
                <a:gd name="T34" fmla="*/ 22 w 50"/>
                <a:gd name="T35" fmla="*/ 9 h 50"/>
                <a:gd name="T36" fmla="*/ 22 w 50"/>
                <a:gd name="T37" fmla="*/ 9 h 50"/>
                <a:gd name="T38" fmla="*/ 17 w 50"/>
                <a:gd name="T39" fmla="*/ 3 h 50"/>
                <a:gd name="T40" fmla="*/ 14 w 50"/>
                <a:gd name="T41" fmla="*/ 2 h 50"/>
                <a:gd name="T42" fmla="*/ 12 w 50"/>
                <a:gd name="T43" fmla="*/ 5 h 50"/>
                <a:gd name="T44" fmla="*/ 14 w 50"/>
                <a:gd name="T45" fmla="*/ 13 h 50"/>
                <a:gd name="T46" fmla="*/ 14 w 50"/>
                <a:gd name="T47" fmla="*/ 13 h 50"/>
                <a:gd name="T48" fmla="*/ 11 w 50"/>
                <a:gd name="T49" fmla="*/ 16 h 50"/>
                <a:gd name="T50" fmla="*/ 11 w 50"/>
                <a:gd name="T51" fmla="*/ 16 h 50"/>
                <a:gd name="T52" fmla="*/ 3 w 50"/>
                <a:gd name="T53" fmla="*/ 15 h 50"/>
                <a:gd name="T54" fmla="*/ 1 w 50"/>
                <a:gd name="T55" fmla="*/ 17 h 50"/>
                <a:gd name="T56" fmla="*/ 2 w 50"/>
                <a:gd name="T57" fmla="*/ 20 h 50"/>
                <a:gd name="T58" fmla="*/ 8 w 50"/>
                <a:gd name="T59" fmla="*/ 24 h 50"/>
                <a:gd name="T60" fmla="*/ 9 w 50"/>
                <a:gd name="T61" fmla="*/ 29 h 50"/>
                <a:gd name="T62" fmla="*/ 3 w 50"/>
                <a:gd name="T63" fmla="*/ 33 h 50"/>
                <a:gd name="T64" fmla="*/ 2 w 50"/>
                <a:gd name="T65" fmla="*/ 37 h 50"/>
                <a:gd name="T66" fmla="*/ 5 w 50"/>
                <a:gd name="T67" fmla="*/ 38 h 50"/>
                <a:gd name="T68" fmla="*/ 12 w 50"/>
                <a:gd name="T69" fmla="*/ 36 h 50"/>
                <a:gd name="T70" fmla="*/ 16 w 50"/>
                <a:gd name="T71" fmla="*/ 39 h 50"/>
                <a:gd name="T72" fmla="*/ 15 w 50"/>
                <a:gd name="T73" fmla="*/ 47 h 50"/>
                <a:gd name="T74" fmla="*/ 17 w 50"/>
                <a:gd name="T75" fmla="*/ 50 h 50"/>
                <a:gd name="T76" fmla="*/ 20 w 50"/>
                <a:gd name="T77" fmla="*/ 49 h 50"/>
                <a:gd name="T78" fmla="*/ 24 w 50"/>
                <a:gd name="T79" fmla="*/ 42 h 50"/>
                <a:gd name="T80" fmla="*/ 28 w 50"/>
                <a:gd name="T81" fmla="*/ 42 h 50"/>
                <a:gd name="T82" fmla="*/ 33 w 50"/>
                <a:gd name="T83" fmla="*/ 48 h 50"/>
                <a:gd name="T84" fmla="*/ 37 w 50"/>
                <a:gd name="T85" fmla="*/ 49 h 50"/>
                <a:gd name="T86" fmla="*/ 38 w 50"/>
                <a:gd name="T87" fmla="*/ 46 h 50"/>
                <a:gd name="T88" fmla="*/ 36 w 50"/>
                <a:gd name="T89" fmla="*/ 38 h 50"/>
                <a:gd name="T90" fmla="*/ 39 w 50"/>
                <a:gd name="T91" fmla="*/ 35 h 50"/>
                <a:gd name="T92" fmla="*/ 47 w 50"/>
                <a:gd name="T93" fmla="*/ 36 h 50"/>
                <a:gd name="T94" fmla="*/ 50 w 50"/>
                <a:gd name="T95" fmla="*/ 34 h 50"/>
                <a:gd name="T96" fmla="*/ 49 w 50"/>
                <a:gd name="T97" fmla="*/ 31 h 50"/>
                <a:gd name="T98" fmla="*/ 22 w 50"/>
                <a:gd name="T99" fmla="*/ 36 h 50"/>
                <a:gd name="T100" fmla="*/ 15 w 50"/>
                <a:gd name="T101" fmla="*/ 22 h 50"/>
                <a:gd name="T102" fmla="*/ 29 w 50"/>
                <a:gd name="T103" fmla="*/ 15 h 50"/>
                <a:gd name="T104" fmla="*/ 35 w 50"/>
                <a:gd name="T105" fmla="*/ 29 h 50"/>
                <a:gd name="T106" fmla="*/ 22 w 50"/>
                <a:gd name="T10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" h="50">
                  <a:moveTo>
                    <a:pt x="49" y="31"/>
                  </a:move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9" y="16"/>
                    <a:pt x="49" y="15"/>
                    <a:pt x="49" y="14"/>
                  </a:cubicBezTo>
                  <a:cubicBezTo>
                    <a:pt x="48" y="13"/>
                    <a:pt x="47" y="12"/>
                    <a:pt x="46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3"/>
                    <a:pt x="36" y="12"/>
                    <a:pt x="35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6" y="2"/>
                    <a:pt x="35" y="1"/>
                    <a:pt x="34" y="1"/>
                  </a:cubicBezTo>
                  <a:cubicBezTo>
                    <a:pt x="33" y="0"/>
                    <a:pt x="31" y="1"/>
                    <a:pt x="31" y="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3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5" y="1"/>
                    <a:pt x="14" y="2"/>
                  </a:cubicBezTo>
                  <a:cubicBezTo>
                    <a:pt x="13" y="2"/>
                    <a:pt x="12" y="4"/>
                    <a:pt x="12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2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18"/>
                    <a:pt x="1" y="19"/>
                    <a:pt x="2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8" y="27"/>
                    <a:pt x="9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1" y="36"/>
                    <a:pt x="2" y="37"/>
                  </a:cubicBezTo>
                  <a:cubicBezTo>
                    <a:pt x="2" y="38"/>
                    <a:pt x="4" y="38"/>
                    <a:pt x="5" y="38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8"/>
                    <a:pt x="16" y="50"/>
                    <a:pt x="17" y="50"/>
                  </a:cubicBezTo>
                  <a:cubicBezTo>
                    <a:pt x="18" y="50"/>
                    <a:pt x="19" y="50"/>
                    <a:pt x="20" y="49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5" y="42"/>
                    <a:pt x="27" y="42"/>
                    <a:pt x="28" y="42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49"/>
                    <a:pt x="35" y="49"/>
                    <a:pt x="37" y="49"/>
                  </a:cubicBezTo>
                  <a:cubicBezTo>
                    <a:pt x="38" y="48"/>
                    <a:pt x="38" y="47"/>
                    <a:pt x="38" y="4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8" y="36"/>
                    <a:pt x="49" y="35"/>
                    <a:pt x="50" y="34"/>
                  </a:cubicBezTo>
                  <a:cubicBezTo>
                    <a:pt x="50" y="33"/>
                    <a:pt x="50" y="31"/>
                    <a:pt x="49" y="31"/>
                  </a:cubicBezTo>
                  <a:close/>
                  <a:moveTo>
                    <a:pt x="22" y="36"/>
                  </a:moveTo>
                  <a:cubicBezTo>
                    <a:pt x="16" y="34"/>
                    <a:pt x="13" y="28"/>
                    <a:pt x="15" y="22"/>
                  </a:cubicBezTo>
                  <a:cubicBezTo>
                    <a:pt x="17" y="16"/>
                    <a:pt x="23" y="13"/>
                    <a:pt x="29" y="15"/>
                  </a:cubicBezTo>
                  <a:cubicBezTo>
                    <a:pt x="34" y="17"/>
                    <a:pt x="37" y="23"/>
                    <a:pt x="35" y="29"/>
                  </a:cubicBezTo>
                  <a:cubicBezTo>
                    <a:pt x="33" y="35"/>
                    <a:pt x="27" y="38"/>
                    <a:pt x="22" y="36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91"/>
            <p:cNvSpPr>
              <a:spLocks noEditPoints="1"/>
            </p:cNvSpPr>
            <p:nvPr/>
          </p:nvSpPr>
          <p:spPr bwMode="gray">
            <a:xfrm>
              <a:off x="7543973" y="3065912"/>
              <a:ext cx="1244523" cy="1235238"/>
            </a:xfrm>
            <a:custGeom>
              <a:avLst/>
              <a:gdLst>
                <a:gd name="T0" fmla="*/ 60 w 62"/>
                <a:gd name="T1" fmla="*/ 35 h 62"/>
                <a:gd name="T2" fmla="*/ 62 w 62"/>
                <a:gd name="T3" fmla="*/ 31 h 62"/>
                <a:gd name="T4" fmla="*/ 58 w 62"/>
                <a:gd name="T5" fmla="*/ 27 h 62"/>
                <a:gd name="T6" fmla="*/ 54 w 62"/>
                <a:gd name="T7" fmla="*/ 26 h 62"/>
                <a:gd name="T8" fmla="*/ 51 w 62"/>
                <a:gd name="T9" fmla="*/ 17 h 62"/>
                <a:gd name="T10" fmla="*/ 54 w 62"/>
                <a:gd name="T11" fmla="*/ 13 h 62"/>
                <a:gd name="T12" fmla="*/ 53 w 62"/>
                <a:gd name="T13" fmla="*/ 9 h 62"/>
                <a:gd name="T14" fmla="*/ 47 w 62"/>
                <a:gd name="T15" fmla="*/ 9 h 62"/>
                <a:gd name="T16" fmla="*/ 44 w 62"/>
                <a:gd name="T17" fmla="*/ 11 h 62"/>
                <a:gd name="T18" fmla="*/ 36 w 62"/>
                <a:gd name="T19" fmla="*/ 7 h 62"/>
                <a:gd name="T20" fmla="*/ 35 w 62"/>
                <a:gd name="T21" fmla="*/ 3 h 62"/>
                <a:gd name="T22" fmla="*/ 31 w 62"/>
                <a:gd name="T23" fmla="*/ 0 h 62"/>
                <a:gd name="T24" fmla="*/ 27 w 62"/>
                <a:gd name="T25" fmla="*/ 4 h 62"/>
                <a:gd name="T26" fmla="*/ 26 w 62"/>
                <a:gd name="T27" fmla="*/ 9 h 62"/>
                <a:gd name="T28" fmla="*/ 17 w 62"/>
                <a:gd name="T29" fmla="*/ 11 h 62"/>
                <a:gd name="T30" fmla="*/ 13 w 62"/>
                <a:gd name="T31" fmla="*/ 9 h 62"/>
                <a:gd name="T32" fmla="*/ 9 w 62"/>
                <a:gd name="T33" fmla="*/ 10 h 62"/>
                <a:gd name="T34" fmla="*/ 9 w 62"/>
                <a:gd name="T35" fmla="*/ 15 h 62"/>
                <a:gd name="T36" fmla="*/ 11 w 62"/>
                <a:gd name="T37" fmla="*/ 19 h 62"/>
                <a:gd name="T38" fmla="*/ 7 w 62"/>
                <a:gd name="T39" fmla="*/ 27 h 62"/>
                <a:gd name="T40" fmla="*/ 3 w 62"/>
                <a:gd name="T41" fmla="*/ 28 h 62"/>
                <a:gd name="T42" fmla="*/ 0 w 62"/>
                <a:gd name="T43" fmla="*/ 32 h 62"/>
                <a:gd name="T44" fmla="*/ 4 w 62"/>
                <a:gd name="T45" fmla="*/ 35 h 62"/>
                <a:gd name="T46" fmla="*/ 8 w 62"/>
                <a:gd name="T47" fmla="*/ 37 h 62"/>
                <a:gd name="T48" fmla="*/ 11 w 62"/>
                <a:gd name="T49" fmla="*/ 45 h 62"/>
                <a:gd name="T50" fmla="*/ 9 w 62"/>
                <a:gd name="T51" fmla="*/ 49 h 62"/>
                <a:gd name="T52" fmla="*/ 10 w 62"/>
                <a:gd name="T53" fmla="*/ 53 h 62"/>
                <a:gd name="T54" fmla="*/ 15 w 62"/>
                <a:gd name="T55" fmla="*/ 53 h 62"/>
                <a:gd name="T56" fmla="*/ 18 w 62"/>
                <a:gd name="T57" fmla="*/ 51 h 62"/>
                <a:gd name="T58" fmla="*/ 27 w 62"/>
                <a:gd name="T59" fmla="*/ 56 h 62"/>
                <a:gd name="T60" fmla="*/ 28 w 62"/>
                <a:gd name="T61" fmla="*/ 60 h 62"/>
                <a:gd name="T62" fmla="*/ 32 w 62"/>
                <a:gd name="T63" fmla="*/ 62 h 62"/>
                <a:gd name="T64" fmla="*/ 35 w 62"/>
                <a:gd name="T65" fmla="*/ 58 h 62"/>
                <a:gd name="T66" fmla="*/ 36 w 62"/>
                <a:gd name="T67" fmla="*/ 55 h 62"/>
                <a:gd name="T68" fmla="*/ 45 w 62"/>
                <a:gd name="T69" fmla="*/ 52 h 62"/>
                <a:gd name="T70" fmla="*/ 49 w 62"/>
                <a:gd name="T71" fmla="*/ 54 h 62"/>
                <a:gd name="T72" fmla="*/ 53 w 62"/>
                <a:gd name="T73" fmla="*/ 53 h 62"/>
                <a:gd name="T74" fmla="*/ 53 w 62"/>
                <a:gd name="T75" fmla="*/ 48 h 62"/>
                <a:gd name="T76" fmla="*/ 51 w 62"/>
                <a:gd name="T77" fmla="*/ 44 h 62"/>
                <a:gd name="T78" fmla="*/ 56 w 62"/>
                <a:gd name="T79" fmla="*/ 36 h 62"/>
                <a:gd name="T80" fmla="*/ 45 w 62"/>
                <a:gd name="T81" fmla="*/ 18 h 62"/>
                <a:gd name="T82" fmla="*/ 38 w 62"/>
                <a:gd name="T83" fmla="*/ 25 h 62"/>
                <a:gd name="T84" fmla="*/ 45 w 62"/>
                <a:gd name="T85" fmla="*/ 18 h 62"/>
                <a:gd name="T86" fmla="*/ 34 w 62"/>
                <a:gd name="T87" fmla="*/ 29 h 62"/>
                <a:gd name="T88" fmla="*/ 28 w 62"/>
                <a:gd name="T89" fmla="*/ 35 h 62"/>
                <a:gd name="T90" fmla="*/ 25 w 62"/>
                <a:gd name="T91" fmla="*/ 25 h 62"/>
                <a:gd name="T92" fmla="*/ 18 w 62"/>
                <a:gd name="T93" fmla="*/ 18 h 62"/>
                <a:gd name="T94" fmla="*/ 25 w 62"/>
                <a:gd name="T95" fmla="*/ 25 h 62"/>
                <a:gd name="T96" fmla="*/ 18 w 62"/>
                <a:gd name="T97" fmla="*/ 38 h 62"/>
                <a:gd name="T98" fmla="*/ 25 w 62"/>
                <a:gd name="T99" fmla="*/ 45 h 62"/>
                <a:gd name="T100" fmla="*/ 38 w 62"/>
                <a:gd name="T101" fmla="*/ 38 h 62"/>
                <a:gd name="T102" fmla="*/ 45 w 62"/>
                <a:gd name="T103" fmla="*/ 45 h 62"/>
                <a:gd name="T104" fmla="*/ 38 w 62"/>
                <a:gd name="T105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62">
                  <a:moveTo>
                    <a:pt x="58" y="35"/>
                  </a:moveTo>
                  <a:cubicBezTo>
                    <a:pt x="59" y="35"/>
                    <a:pt x="59" y="35"/>
                    <a:pt x="60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1"/>
                    <a:pt x="62" y="31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8"/>
                    <a:pt x="59" y="27"/>
                    <a:pt x="58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4" y="26"/>
                    <a:pt x="54" y="26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51" y="18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5"/>
                    <a:pt x="54" y="14"/>
                    <a:pt x="54" y="13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2"/>
                    <a:pt x="44" y="12"/>
                    <a:pt x="44" y="11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3"/>
                    <a:pt x="35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6" y="8"/>
                    <a:pt x="26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2" y="18"/>
                    <a:pt x="11" y="1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7"/>
                    <a:pt x="7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8" y="36"/>
                    <a:pt x="8" y="37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8" y="49"/>
                    <a:pt x="9" y="4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3"/>
                    <a:pt x="9" y="53"/>
                    <a:pt x="10" y="5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3"/>
                    <a:pt x="15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8" y="51"/>
                    <a:pt x="18" y="51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7" y="56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9"/>
                    <a:pt x="27" y="59"/>
                    <a:pt x="28" y="60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2" y="62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59"/>
                    <a:pt x="35" y="59"/>
                    <a:pt x="35" y="58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5"/>
                    <a:pt x="36" y="55"/>
                    <a:pt x="36" y="55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5" y="51"/>
                    <a:pt x="45" y="52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4"/>
                    <a:pt x="48" y="54"/>
                    <a:pt x="4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3" y="53"/>
                    <a:pt x="53" y="53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3" y="48"/>
                    <a:pt x="53" y="48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5"/>
                    <a:pt x="51" y="45"/>
                    <a:pt x="51" y="44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6"/>
                    <a:pt x="55" y="36"/>
                    <a:pt x="56" y="36"/>
                  </a:cubicBezTo>
                  <a:lnTo>
                    <a:pt x="58" y="35"/>
                  </a:lnTo>
                  <a:close/>
                  <a:moveTo>
                    <a:pt x="45" y="18"/>
                  </a:moveTo>
                  <a:cubicBezTo>
                    <a:pt x="47" y="20"/>
                    <a:pt x="47" y="23"/>
                    <a:pt x="45" y="25"/>
                  </a:cubicBezTo>
                  <a:cubicBezTo>
                    <a:pt x="43" y="27"/>
                    <a:pt x="40" y="27"/>
                    <a:pt x="38" y="25"/>
                  </a:cubicBezTo>
                  <a:cubicBezTo>
                    <a:pt x="36" y="23"/>
                    <a:pt x="36" y="20"/>
                    <a:pt x="38" y="18"/>
                  </a:cubicBezTo>
                  <a:cubicBezTo>
                    <a:pt x="40" y="16"/>
                    <a:pt x="43" y="16"/>
                    <a:pt x="45" y="18"/>
                  </a:cubicBezTo>
                  <a:close/>
                  <a:moveTo>
                    <a:pt x="28" y="29"/>
                  </a:moveTo>
                  <a:cubicBezTo>
                    <a:pt x="30" y="27"/>
                    <a:pt x="33" y="27"/>
                    <a:pt x="34" y="29"/>
                  </a:cubicBezTo>
                  <a:cubicBezTo>
                    <a:pt x="36" y="30"/>
                    <a:pt x="36" y="33"/>
                    <a:pt x="34" y="35"/>
                  </a:cubicBezTo>
                  <a:cubicBezTo>
                    <a:pt x="33" y="36"/>
                    <a:pt x="30" y="36"/>
                    <a:pt x="28" y="35"/>
                  </a:cubicBezTo>
                  <a:cubicBezTo>
                    <a:pt x="27" y="33"/>
                    <a:pt x="27" y="30"/>
                    <a:pt x="28" y="29"/>
                  </a:cubicBezTo>
                  <a:close/>
                  <a:moveTo>
                    <a:pt x="25" y="25"/>
                  </a:moveTo>
                  <a:cubicBezTo>
                    <a:pt x="23" y="27"/>
                    <a:pt x="20" y="27"/>
                    <a:pt x="18" y="25"/>
                  </a:cubicBezTo>
                  <a:cubicBezTo>
                    <a:pt x="16" y="23"/>
                    <a:pt x="16" y="20"/>
                    <a:pt x="18" y="18"/>
                  </a:cubicBezTo>
                  <a:cubicBezTo>
                    <a:pt x="20" y="16"/>
                    <a:pt x="23" y="16"/>
                    <a:pt x="25" y="18"/>
                  </a:cubicBezTo>
                  <a:cubicBezTo>
                    <a:pt x="27" y="20"/>
                    <a:pt x="27" y="23"/>
                    <a:pt x="25" y="25"/>
                  </a:cubicBezTo>
                  <a:close/>
                  <a:moveTo>
                    <a:pt x="18" y="45"/>
                  </a:moveTo>
                  <a:cubicBezTo>
                    <a:pt x="16" y="43"/>
                    <a:pt x="16" y="40"/>
                    <a:pt x="18" y="38"/>
                  </a:cubicBezTo>
                  <a:cubicBezTo>
                    <a:pt x="20" y="36"/>
                    <a:pt x="23" y="36"/>
                    <a:pt x="25" y="38"/>
                  </a:cubicBezTo>
                  <a:cubicBezTo>
                    <a:pt x="27" y="40"/>
                    <a:pt x="27" y="43"/>
                    <a:pt x="25" y="45"/>
                  </a:cubicBezTo>
                  <a:cubicBezTo>
                    <a:pt x="23" y="47"/>
                    <a:pt x="20" y="47"/>
                    <a:pt x="18" y="45"/>
                  </a:cubicBezTo>
                  <a:close/>
                  <a:moveTo>
                    <a:pt x="38" y="38"/>
                  </a:moveTo>
                  <a:cubicBezTo>
                    <a:pt x="40" y="36"/>
                    <a:pt x="43" y="36"/>
                    <a:pt x="45" y="38"/>
                  </a:cubicBezTo>
                  <a:cubicBezTo>
                    <a:pt x="47" y="40"/>
                    <a:pt x="47" y="43"/>
                    <a:pt x="45" y="45"/>
                  </a:cubicBezTo>
                  <a:cubicBezTo>
                    <a:pt x="43" y="47"/>
                    <a:pt x="40" y="47"/>
                    <a:pt x="38" y="45"/>
                  </a:cubicBezTo>
                  <a:cubicBezTo>
                    <a:pt x="36" y="43"/>
                    <a:pt x="36" y="40"/>
                    <a:pt x="38" y="38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"/>
            <p:cNvSpPr>
              <a:spLocks noChangeAspect="1"/>
            </p:cNvSpPr>
            <p:nvPr userDrawn="1"/>
          </p:nvSpPr>
          <p:spPr bwMode="auto">
            <a:xfrm>
              <a:off x="6694598" y="1481019"/>
              <a:ext cx="519191" cy="334561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"/>
            <p:cNvSpPr>
              <a:spLocks noChangeAspect="1"/>
            </p:cNvSpPr>
            <p:nvPr userDrawn="1"/>
          </p:nvSpPr>
          <p:spPr bwMode="auto">
            <a:xfrm>
              <a:off x="7189003" y="1671429"/>
              <a:ext cx="1244986" cy="802255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379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9692919" y="3863018"/>
            <a:ext cx="2257781" cy="2730394"/>
            <a:chOff x="6694598" y="1394165"/>
            <a:chExt cx="3839950" cy="4643753"/>
          </a:xfrm>
        </p:grpSpPr>
        <p:grpSp>
          <p:nvGrpSpPr>
            <p:cNvPr id="4" name="Group 3"/>
            <p:cNvGrpSpPr/>
            <p:nvPr userDrawn="1"/>
          </p:nvGrpSpPr>
          <p:grpSpPr bwMode="gray">
            <a:xfrm>
              <a:off x="9225010" y="2211463"/>
              <a:ext cx="1309538" cy="1272388"/>
              <a:chOff x="10291816" y="2168420"/>
              <a:chExt cx="1321322" cy="1283838"/>
            </a:xfrm>
            <a:solidFill>
              <a:srgbClr val="FF8C00"/>
            </a:solidFill>
          </p:grpSpPr>
          <p:sp>
            <p:nvSpPr>
              <p:cNvPr id="11" name="Freeform 592"/>
              <p:cNvSpPr>
                <a:spLocks noEditPoints="1"/>
              </p:cNvSpPr>
              <p:nvPr/>
            </p:nvSpPr>
            <p:spPr bwMode="gray">
              <a:xfrm>
                <a:off x="10413637" y="2262131"/>
                <a:ext cx="1077675" cy="1087043"/>
              </a:xfrm>
              <a:custGeom>
                <a:avLst/>
                <a:gdLst>
                  <a:gd name="T0" fmla="*/ 25 w 53"/>
                  <a:gd name="T1" fmla="*/ 1 h 54"/>
                  <a:gd name="T2" fmla="*/ 1 w 53"/>
                  <a:gd name="T3" fmla="*/ 29 h 54"/>
                  <a:gd name="T4" fmla="*/ 28 w 53"/>
                  <a:gd name="T5" fmla="*/ 53 h 54"/>
                  <a:gd name="T6" fmla="*/ 52 w 53"/>
                  <a:gd name="T7" fmla="*/ 25 h 54"/>
                  <a:gd name="T8" fmla="*/ 25 w 53"/>
                  <a:gd name="T9" fmla="*/ 1 h 54"/>
                  <a:gd name="T10" fmla="*/ 27 w 53"/>
                  <a:gd name="T11" fmla="*/ 39 h 54"/>
                  <a:gd name="T12" fmla="*/ 14 w 53"/>
                  <a:gd name="T13" fmla="*/ 28 h 54"/>
                  <a:gd name="T14" fmla="*/ 26 w 53"/>
                  <a:gd name="T15" fmla="*/ 15 h 54"/>
                  <a:gd name="T16" fmla="*/ 39 w 53"/>
                  <a:gd name="T17" fmla="*/ 26 h 54"/>
                  <a:gd name="T18" fmla="*/ 27 w 53"/>
                  <a:gd name="T19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4">
                    <a:moveTo>
                      <a:pt x="25" y="1"/>
                    </a:moveTo>
                    <a:cubicBezTo>
                      <a:pt x="10" y="2"/>
                      <a:pt x="0" y="14"/>
                      <a:pt x="1" y="29"/>
                    </a:cubicBezTo>
                    <a:cubicBezTo>
                      <a:pt x="2" y="43"/>
                      <a:pt x="14" y="54"/>
                      <a:pt x="28" y="53"/>
                    </a:cubicBezTo>
                    <a:cubicBezTo>
                      <a:pt x="42" y="52"/>
                      <a:pt x="53" y="39"/>
                      <a:pt x="52" y="25"/>
                    </a:cubicBezTo>
                    <a:cubicBezTo>
                      <a:pt x="51" y="11"/>
                      <a:pt x="39" y="0"/>
                      <a:pt x="25" y="1"/>
                    </a:cubicBezTo>
                    <a:close/>
                    <a:moveTo>
                      <a:pt x="27" y="39"/>
                    </a:moveTo>
                    <a:cubicBezTo>
                      <a:pt x="20" y="40"/>
                      <a:pt x="15" y="34"/>
                      <a:pt x="14" y="28"/>
                    </a:cubicBezTo>
                    <a:cubicBezTo>
                      <a:pt x="14" y="21"/>
                      <a:pt x="19" y="15"/>
                      <a:pt x="26" y="15"/>
                    </a:cubicBezTo>
                    <a:cubicBezTo>
                      <a:pt x="32" y="14"/>
                      <a:pt x="38" y="19"/>
                      <a:pt x="39" y="26"/>
                    </a:cubicBezTo>
                    <a:cubicBezTo>
                      <a:pt x="39" y="33"/>
                      <a:pt x="34" y="39"/>
                      <a:pt x="2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593"/>
              <p:cNvSpPr>
                <a:spLocks/>
              </p:cNvSpPr>
              <p:nvPr/>
            </p:nvSpPr>
            <p:spPr bwMode="gray">
              <a:xfrm>
                <a:off x="10844705" y="2168420"/>
                <a:ext cx="178053" cy="299874"/>
              </a:xfrm>
              <a:custGeom>
                <a:avLst/>
                <a:gdLst>
                  <a:gd name="T0" fmla="*/ 9 w 9"/>
                  <a:gd name="T1" fmla="*/ 13 h 15"/>
                  <a:gd name="T2" fmla="*/ 7 w 9"/>
                  <a:gd name="T3" fmla="*/ 15 h 15"/>
                  <a:gd name="T4" fmla="*/ 2 w 9"/>
                  <a:gd name="T5" fmla="*/ 15 h 15"/>
                  <a:gd name="T6" fmla="*/ 0 w 9"/>
                  <a:gd name="T7" fmla="*/ 13 h 15"/>
                  <a:gd name="T8" fmla="*/ 1 w 9"/>
                  <a:gd name="T9" fmla="*/ 2 h 15"/>
                  <a:gd name="T10" fmla="*/ 3 w 9"/>
                  <a:gd name="T11" fmla="*/ 0 h 15"/>
                  <a:gd name="T12" fmla="*/ 4 w 9"/>
                  <a:gd name="T13" fmla="*/ 0 h 15"/>
                  <a:gd name="T14" fmla="*/ 6 w 9"/>
                  <a:gd name="T15" fmla="*/ 2 h 15"/>
                  <a:gd name="T16" fmla="*/ 9 w 9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5">
                    <a:moveTo>
                      <a:pt x="9" y="13"/>
                    </a:moveTo>
                    <a:cubicBezTo>
                      <a:pt x="9" y="14"/>
                      <a:pt x="8" y="15"/>
                      <a:pt x="7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594"/>
              <p:cNvSpPr>
                <a:spLocks/>
              </p:cNvSpPr>
              <p:nvPr/>
            </p:nvSpPr>
            <p:spPr bwMode="gray">
              <a:xfrm>
                <a:off x="10882189" y="3133642"/>
                <a:ext cx="178053" cy="318616"/>
              </a:xfrm>
              <a:custGeom>
                <a:avLst/>
                <a:gdLst>
                  <a:gd name="T0" fmla="*/ 0 w 9"/>
                  <a:gd name="T1" fmla="*/ 3 h 16"/>
                  <a:gd name="T2" fmla="*/ 2 w 9"/>
                  <a:gd name="T3" fmla="*/ 1 h 16"/>
                  <a:gd name="T4" fmla="*/ 7 w 9"/>
                  <a:gd name="T5" fmla="*/ 0 h 16"/>
                  <a:gd name="T6" fmla="*/ 9 w 9"/>
                  <a:gd name="T7" fmla="*/ 2 h 16"/>
                  <a:gd name="T8" fmla="*/ 8 w 9"/>
                  <a:gd name="T9" fmla="*/ 14 h 16"/>
                  <a:gd name="T10" fmla="*/ 6 w 9"/>
                  <a:gd name="T11" fmla="*/ 16 h 16"/>
                  <a:gd name="T12" fmla="*/ 5 w 9"/>
                  <a:gd name="T13" fmla="*/ 16 h 16"/>
                  <a:gd name="T14" fmla="*/ 3 w 9"/>
                  <a:gd name="T15" fmla="*/ 14 h 16"/>
                  <a:gd name="T16" fmla="*/ 0 w 9"/>
                  <a:gd name="T17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6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7" y="16"/>
                      <a:pt x="6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5"/>
                      <a:pt x="3" y="14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595"/>
              <p:cNvSpPr>
                <a:spLocks/>
              </p:cNvSpPr>
              <p:nvPr/>
            </p:nvSpPr>
            <p:spPr bwMode="gray">
              <a:xfrm>
                <a:off x="10291816" y="2730684"/>
                <a:ext cx="327990" cy="196795"/>
              </a:xfrm>
              <a:custGeom>
                <a:avLst/>
                <a:gdLst>
                  <a:gd name="T0" fmla="*/ 13 w 16"/>
                  <a:gd name="T1" fmla="*/ 1 h 10"/>
                  <a:gd name="T2" fmla="*/ 16 w 16"/>
                  <a:gd name="T3" fmla="*/ 2 h 10"/>
                  <a:gd name="T4" fmla="*/ 16 w 16"/>
                  <a:gd name="T5" fmla="*/ 8 h 10"/>
                  <a:gd name="T6" fmla="*/ 14 w 16"/>
                  <a:gd name="T7" fmla="*/ 10 h 10"/>
                  <a:gd name="T8" fmla="*/ 3 w 16"/>
                  <a:gd name="T9" fmla="*/ 9 h 10"/>
                  <a:gd name="T10" fmla="*/ 0 w 16"/>
                  <a:gd name="T11" fmla="*/ 7 h 10"/>
                  <a:gd name="T12" fmla="*/ 0 w 16"/>
                  <a:gd name="T13" fmla="*/ 5 h 10"/>
                  <a:gd name="T14" fmla="*/ 2 w 16"/>
                  <a:gd name="T15" fmla="*/ 3 h 10"/>
                  <a:gd name="T16" fmla="*/ 13 w 16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0">
                    <a:moveTo>
                      <a:pt x="13" y="1"/>
                    </a:moveTo>
                    <a:cubicBezTo>
                      <a:pt x="15" y="0"/>
                      <a:pt x="16" y="1"/>
                      <a:pt x="16" y="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9"/>
                      <a:pt x="15" y="10"/>
                      <a:pt x="14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lnTo>
                      <a:pt x="1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596"/>
              <p:cNvSpPr>
                <a:spLocks/>
              </p:cNvSpPr>
              <p:nvPr/>
            </p:nvSpPr>
            <p:spPr bwMode="gray">
              <a:xfrm>
                <a:off x="11285148" y="2693200"/>
                <a:ext cx="327990" cy="178053"/>
              </a:xfrm>
              <a:custGeom>
                <a:avLst/>
                <a:gdLst>
                  <a:gd name="T0" fmla="*/ 2 w 16"/>
                  <a:gd name="T1" fmla="*/ 9 h 9"/>
                  <a:gd name="T2" fmla="*/ 0 w 16"/>
                  <a:gd name="T3" fmla="*/ 7 h 9"/>
                  <a:gd name="T4" fmla="*/ 0 w 16"/>
                  <a:gd name="T5" fmla="*/ 2 h 9"/>
                  <a:gd name="T6" fmla="*/ 2 w 16"/>
                  <a:gd name="T7" fmla="*/ 0 h 9"/>
                  <a:gd name="T8" fmla="*/ 13 w 16"/>
                  <a:gd name="T9" fmla="*/ 1 h 9"/>
                  <a:gd name="T10" fmla="*/ 15 w 16"/>
                  <a:gd name="T11" fmla="*/ 3 h 9"/>
                  <a:gd name="T12" fmla="*/ 15 w 16"/>
                  <a:gd name="T13" fmla="*/ 4 h 9"/>
                  <a:gd name="T14" fmla="*/ 14 w 16"/>
                  <a:gd name="T15" fmla="*/ 7 h 9"/>
                  <a:gd name="T16" fmla="*/ 2 w 1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2" y="9"/>
                    </a:moveTo>
                    <a:cubicBezTo>
                      <a:pt x="1" y="9"/>
                      <a:pt x="0" y="9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1"/>
                      <a:pt x="15" y="2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5"/>
                      <a:pt x="15" y="7"/>
                      <a:pt x="14" y="7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597"/>
              <p:cNvSpPr>
                <a:spLocks/>
              </p:cNvSpPr>
              <p:nvPr/>
            </p:nvSpPr>
            <p:spPr bwMode="gray">
              <a:xfrm>
                <a:off x="10432379" y="2346473"/>
                <a:ext cx="309248" cy="299874"/>
              </a:xfrm>
              <a:custGeom>
                <a:avLst/>
                <a:gdLst>
                  <a:gd name="T0" fmla="*/ 14 w 15"/>
                  <a:gd name="T1" fmla="*/ 7 h 15"/>
                  <a:gd name="T2" fmla="*/ 15 w 15"/>
                  <a:gd name="T3" fmla="*/ 10 h 15"/>
                  <a:gd name="T4" fmla="*/ 11 w 15"/>
                  <a:gd name="T5" fmla="*/ 14 h 15"/>
                  <a:gd name="T6" fmla="*/ 8 w 15"/>
                  <a:gd name="T7" fmla="*/ 14 h 15"/>
                  <a:gd name="T8" fmla="*/ 1 w 15"/>
                  <a:gd name="T9" fmla="*/ 5 h 15"/>
                  <a:gd name="T10" fmla="*/ 1 w 15"/>
                  <a:gd name="T11" fmla="*/ 2 h 15"/>
                  <a:gd name="T12" fmla="*/ 2 w 15"/>
                  <a:gd name="T13" fmla="*/ 1 h 15"/>
                  <a:gd name="T14" fmla="*/ 5 w 15"/>
                  <a:gd name="T15" fmla="*/ 1 h 15"/>
                  <a:gd name="T16" fmla="*/ 14 w 15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14" y="7"/>
                    </a:moveTo>
                    <a:cubicBezTo>
                      <a:pt x="15" y="8"/>
                      <a:pt x="15" y="9"/>
                      <a:pt x="15" y="1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9" y="15"/>
                      <a:pt x="8" y="1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1"/>
                    </a:cubicBez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98"/>
              <p:cNvSpPr>
                <a:spLocks/>
              </p:cNvSpPr>
              <p:nvPr/>
            </p:nvSpPr>
            <p:spPr bwMode="gray">
              <a:xfrm>
                <a:off x="11144585" y="2974331"/>
                <a:ext cx="318616" cy="281132"/>
              </a:xfrm>
              <a:custGeom>
                <a:avLst/>
                <a:gdLst>
                  <a:gd name="T0" fmla="*/ 2 w 16"/>
                  <a:gd name="T1" fmla="*/ 8 h 14"/>
                  <a:gd name="T2" fmla="*/ 1 w 16"/>
                  <a:gd name="T3" fmla="*/ 5 h 14"/>
                  <a:gd name="T4" fmla="*/ 5 w 16"/>
                  <a:gd name="T5" fmla="*/ 1 h 14"/>
                  <a:gd name="T6" fmla="*/ 7 w 16"/>
                  <a:gd name="T7" fmla="*/ 1 h 14"/>
                  <a:gd name="T8" fmla="*/ 15 w 16"/>
                  <a:gd name="T9" fmla="*/ 9 h 14"/>
                  <a:gd name="T10" fmla="*/ 15 w 16"/>
                  <a:gd name="T11" fmla="*/ 13 h 14"/>
                  <a:gd name="T12" fmla="*/ 14 w 16"/>
                  <a:gd name="T13" fmla="*/ 13 h 14"/>
                  <a:gd name="T14" fmla="*/ 11 w 16"/>
                  <a:gd name="T15" fmla="*/ 14 h 14"/>
                  <a:gd name="T16" fmla="*/ 2 w 16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4">
                    <a:moveTo>
                      <a:pt x="2" y="8"/>
                    </a:moveTo>
                    <a:cubicBezTo>
                      <a:pt x="1" y="7"/>
                      <a:pt x="0" y="6"/>
                      <a:pt x="1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2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4"/>
                      <a:pt x="11" y="14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599"/>
              <p:cNvSpPr>
                <a:spLocks/>
              </p:cNvSpPr>
              <p:nvPr/>
            </p:nvSpPr>
            <p:spPr bwMode="gray">
              <a:xfrm>
                <a:off x="10497979" y="3011816"/>
                <a:ext cx="281132" cy="299874"/>
              </a:xfrm>
              <a:custGeom>
                <a:avLst/>
                <a:gdLst>
                  <a:gd name="T0" fmla="*/ 7 w 14"/>
                  <a:gd name="T1" fmla="*/ 1 h 15"/>
                  <a:gd name="T2" fmla="*/ 9 w 14"/>
                  <a:gd name="T3" fmla="*/ 1 h 15"/>
                  <a:gd name="T4" fmla="*/ 13 w 14"/>
                  <a:gd name="T5" fmla="*/ 4 h 15"/>
                  <a:gd name="T6" fmla="*/ 13 w 14"/>
                  <a:gd name="T7" fmla="*/ 7 h 15"/>
                  <a:gd name="T8" fmla="*/ 5 w 14"/>
                  <a:gd name="T9" fmla="*/ 14 h 15"/>
                  <a:gd name="T10" fmla="*/ 2 w 14"/>
                  <a:gd name="T11" fmla="*/ 14 h 15"/>
                  <a:gd name="T12" fmla="*/ 1 w 14"/>
                  <a:gd name="T13" fmla="*/ 14 h 15"/>
                  <a:gd name="T14" fmla="*/ 0 w 14"/>
                  <a:gd name="T15" fmla="*/ 11 h 15"/>
                  <a:gd name="T16" fmla="*/ 7 w 14"/>
                  <a:gd name="T17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"/>
                    </a:moveTo>
                    <a:cubicBezTo>
                      <a:pt x="7" y="0"/>
                      <a:pt x="9" y="0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5"/>
                      <a:pt x="14" y="6"/>
                      <a:pt x="13" y="7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3" y="15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1"/>
                      <a:pt x="0" y="11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00"/>
              <p:cNvSpPr>
                <a:spLocks/>
              </p:cNvSpPr>
              <p:nvPr/>
            </p:nvSpPr>
            <p:spPr bwMode="gray">
              <a:xfrm>
                <a:off x="11125837" y="2308989"/>
                <a:ext cx="281132" cy="299874"/>
              </a:xfrm>
              <a:custGeom>
                <a:avLst/>
                <a:gdLst>
                  <a:gd name="T0" fmla="*/ 7 w 14"/>
                  <a:gd name="T1" fmla="*/ 14 h 15"/>
                  <a:gd name="T2" fmla="*/ 4 w 14"/>
                  <a:gd name="T3" fmla="*/ 14 h 15"/>
                  <a:gd name="T4" fmla="*/ 0 w 14"/>
                  <a:gd name="T5" fmla="*/ 10 h 15"/>
                  <a:gd name="T6" fmla="*/ 0 w 14"/>
                  <a:gd name="T7" fmla="*/ 8 h 15"/>
                  <a:gd name="T8" fmla="*/ 9 w 14"/>
                  <a:gd name="T9" fmla="*/ 0 h 15"/>
                  <a:gd name="T10" fmla="*/ 12 w 14"/>
                  <a:gd name="T11" fmla="*/ 0 h 15"/>
                  <a:gd name="T12" fmla="*/ 13 w 14"/>
                  <a:gd name="T13" fmla="*/ 1 h 15"/>
                  <a:gd name="T14" fmla="*/ 13 w 14"/>
                  <a:gd name="T15" fmla="*/ 4 h 15"/>
                  <a:gd name="T16" fmla="*/ 7 w 14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4"/>
                    </a:moveTo>
                    <a:cubicBezTo>
                      <a:pt x="6" y="15"/>
                      <a:pt x="5" y="15"/>
                      <a:pt x="4" y="1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2"/>
                      <a:pt x="14" y="3"/>
                      <a:pt x="13" y="4"/>
                    </a:cubicBez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01"/>
              <p:cNvSpPr>
                <a:spLocks/>
              </p:cNvSpPr>
              <p:nvPr/>
            </p:nvSpPr>
            <p:spPr bwMode="gray">
              <a:xfrm>
                <a:off x="10619800" y="2205905"/>
                <a:ext cx="262390" cy="337358"/>
              </a:xfrm>
              <a:custGeom>
                <a:avLst/>
                <a:gdLst>
                  <a:gd name="T0" fmla="*/ 12 w 13"/>
                  <a:gd name="T1" fmla="*/ 11 h 17"/>
                  <a:gd name="T2" fmla="*/ 11 w 13"/>
                  <a:gd name="T3" fmla="*/ 14 h 17"/>
                  <a:gd name="T4" fmla="*/ 6 w 13"/>
                  <a:gd name="T5" fmla="*/ 16 h 17"/>
                  <a:gd name="T6" fmla="*/ 4 w 13"/>
                  <a:gd name="T7" fmla="*/ 15 h 17"/>
                  <a:gd name="T8" fmla="*/ 0 w 13"/>
                  <a:gd name="T9" fmla="*/ 4 h 17"/>
                  <a:gd name="T10" fmla="*/ 1 w 13"/>
                  <a:gd name="T11" fmla="*/ 1 h 17"/>
                  <a:gd name="T12" fmla="*/ 3 w 13"/>
                  <a:gd name="T13" fmla="*/ 1 h 17"/>
                  <a:gd name="T14" fmla="*/ 5 w 13"/>
                  <a:gd name="T15" fmla="*/ 2 h 17"/>
                  <a:gd name="T16" fmla="*/ 12 w 13"/>
                  <a:gd name="T1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7">
                    <a:moveTo>
                      <a:pt x="12" y="11"/>
                    </a:moveTo>
                    <a:cubicBezTo>
                      <a:pt x="13" y="12"/>
                      <a:pt x="12" y="13"/>
                      <a:pt x="11" y="14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7"/>
                      <a:pt x="4" y="16"/>
                      <a:pt x="4" y="1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1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02"/>
              <p:cNvSpPr>
                <a:spLocks/>
              </p:cNvSpPr>
              <p:nvPr/>
            </p:nvSpPr>
            <p:spPr bwMode="gray">
              <a:xfrm>
                <a:off x="11022758" y="3068042"/>
                <a:ext cx="262390" cy="327990"/>
              </a:xfrm>
              <a:custGeom>
                <a:avLst/>
                <a:gdLst>
                  <a:gd name="T0" fmla="*/ 1 w 13"/>
                  <a:gd name="T1" fmla="*/ 6 h 16"/>
                  <a:gd name="T2" fmla="*/ 1 w 13"/>
                  <a:gd name="T3" fmla="*/ 3 h 16"/>
                  <a:gd name="T4" fmla="*/ 6 w 13"/>
                  <a:gd name="T5" fmla="*/ 1 h 16"/>
                  <a:gd name="T6" fmla="*/ 9 w 13"/>
                  <a:gd name="T7" fmla="*/ 2 h 16"/>
                  <a:gd name="T8" fmla="*/ 13 w 13"/>
                  <a:gd name="T9" fmla="*/ 12 h 16"/>
                  <a:gd name="T10" fmla="*/ 11 w 13"/>
                  <a:gd name="T11" fmla="*/ 15 h 16"/>
                  <a:gd name="T12" fmla="*/ 10 w 13"/>
                  <a:gd name="T13" fmla="*/ 16 h 16"/>
                  <a:gd name="T14" fmla="*/ 7 w 13"/>
                  <a:gd name="T15" fmla="*/ 15 h 16"/>
                  <a:gd name="T16" fmla="*/ 1 w 13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6">
                    <a:moveTo>
                      <a:pt x="1" y="6"/>
                    </a:moveTo>
                    <a:cubicBezTo>
                      <a:pt x="0" y="5"/>
                      <a:pt x="0" y="3"/>
                      <a:pt x="1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8" y="0"/>
                      <a:pt x="9" y="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2" y="15"/>
                      <a:pt x="11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03"/>
              <p:cNvSpPr>
                <a:spLocks/>
              </p:cNvSpPr>
              <p:nvPr/>
            </p:nvSpPr>
            <p:spPr bwMode="gray">
              <a:xfrm>
                <a:off x="10357410" y="2889995"/>
                <a:ext cx="318616" cy="243648"/>
              </a:xfrm>
              <a:custGeom>
                <a:avLst/>
                <a:gdLst>
                  <a:gd name="T0" fmla="*/ 11 w 16"/>
                  <a:gd name="T1" fmla="*/ 0 h 12"/>
                  <a:gd name="T2" fmla="*/ 13 w 16"/>
                  <a:gd name="T3" fmla="*/ 1 h 12"/>
                  <a:gd name="T4" fmla="*/ 16 w 16"/>
                  <a:gd name="T5" fmla="*/ 6 h 12"/>
                  <a:gd name="T6" fmla="*/ 15 w 16"/>
                  <a:gd name="T7" fmla="*/ 8 h 12"/>
                  <a:gd name="T8" fmla="*/ 4 w 16"/>
                  <a:gd name="T9" fmla="*/ 12 h 12"/>
                  <a:gd name="T10" fmla="*/ 1 w 16"/>
                  <a:gd name="T11" fmla="*/ 11 h 12"/>
                  <a:gd name="T12" fmla="*/ 1 w 16"/>
                  <a:gd name="T13" fmla="*/ 10 h 12"/>
                  <a:gd name="T14" fmla="*/ 1 w 16"/>
                  <a:gd name="T15" fmla="*/ 7 h 12"/>
                  <a:gd name="T16" fmla="*/ 11 w 16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2">
                    <a:moveTo>
                      <a:pt x="11" y="0"/>
                    </a:moveTo>
                    <a:cubicBezTo>
                      <a:pt x="12" y="0"/>
                      <a:pt x="13" y="0"/>
                      <a:pt x="13" y="1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8"/>
                      <a:pt x="15" y="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2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9"/>
                      <a:pt x="0" y="7"/>
                      <a:pt x="1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04"/>
              <p:cNvSpPr>
                <a:spLocks/>
              </p:cNvSpPr>
              <p:nvPr/>
            </p:nvSpPr>
            <p:spPr bwMode="gray">
              <a:xfrm>
                <a:off x="11228922" y="2468294"/>
                <a:ext cx="318616" cy="262390"/>
              </a:xfrm>
              <a:custGeom>
                <a:avLst/>
                <a:gdLst>
                  <a:gd name="T0" fmla="*/ 5 w 16"/>
                  <a:gd name="T1" fmla="*/ 12 h 13"/>
                  <a:gd name="T2" fmla="*/ 3 w 16"/>
                  <a:gd name="T3" fmla="*/ 12 h 13"/>
                  <a:gd name="T4" fmla="*/ 0 w 16"/>
                  <a:gd name="T5" fmla="*/ 7 h 13"/>
                  <a:gd name="T6" fmla="*/ 1 w 16"/>
                  <a:gd name="T7" fmla="*/ 4 h 13"/>
                  <a:gd name="T8" fmla="*/ 12 w 16"/>
                  <a:gd name="T9" fmla="*/ 1 h 13"/>
                  <a:gd name="T10" fmla="*/ 15 w 16"/>
                  <a:gd name="T11" fmla="*/ 2 h 13"/>
                  <a:gd name="T12" fmla="*/ 15 w 16"/>
                  <a:gd name="T13" fmla="*/ 3 h 13"/>
                  <a:gd name="T14" fmla="*/ 15 w 16"/>
                  <a:gd name="T15" fmla="*/ 6 h 13"/>
                  <a:gd name="T16" fmla="*/ 5 w 16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5" y="12"/>
                    </a:moveTo>
                    <a:cubicBezTo>
                      <a:pt x="4" y="13"/>
                      <a:pt x="3" y="13"/>
                      <a:pt x="3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5" y="5"/>
                      <a:pt x="15" y="6"/>
                    </a:cubicBez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605"/>
              <p:cNvSpPr>
                <a:spLocks/>
              </p:cNvSpPr>
              <p:nvPr/>
            </p:nvSpPr>
            <p:spPr bwMode="gray">
              <a:xfrm>
                <a:off x="10310558" y="2543263"/>
                <a:ext cx="346732" cy="243648"/>
              </a:xfrm>
              <a:custGeom>
                <a:avLst/>
                <a:gdLst>
                  <a:gd name="T0" fmla="*/ 15 w 17"/>
                  <a:gd name="T1" fmla="*/ 3 h 12"/>
                  <a:gd name="T2" fmla="*/ 16 w 17"/>
                  <a:gd name="T3" fmla="*/ 5 h 12"/>
                  <a:gd name="T4" fmla="*/ 15 w 17"/>
                  <a:gd name="T5" fmla="*/ 10 h 12"/>
                  <a:gd name="T6" fmla="*/ 12 w 17"/>
                  <a:gd name="T7" fmla="*/ 11 h 12"/>
                  <a:gd name="T8" fmla="*/ 2 w 17"/>
                  <a:gd name="T9" fmla="*/ 6 h 12"/>
                  <a:gd name="T10" fmla="*/ 1 w 17"/>
                  <a:gd name="T11" fmla="*/ 3 h 12"/>
                  <a:gd name="T12" fmla="*/ 1 w 17"/>
                  <a:gd name="T13" fmla="*/ 2 h 12"/>
                  <a:gd name="T14" fmla="*/ 4 w 17"/>
                  <a:gd name="T15" fmla="*/ 1 h 12"/>
                  <a:gd name="T16" fmla="*/ 15 w 1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2">
                    <a:moveTo>
                      <a:pt x="15" y="3"/>
                    </a:moveTo>
                    <a:cubicBezTo>
                      <a:pt x="16" y="3"/>
                      <a:pt x="17" y="4"/>
                      <a:pt x="16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1"/>
                      <a:pt x="13" y="12"/>
                      <a:pt x="12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606"/>
              <p:cNvSpPr>
                <a:spLocks/>
              </p:cNvSpPr>
              <p:nvPr/>
            </p:nvSpPr>
            <p:spPr bwMode="gray">
              <a:xfrm>
                <a:off x="11247664" y="2833768"/>
                <a:ext cx="318616" cy="215537"/>
              </a:xfrm>
              <a:custGeom>
                <a:avLst/>
                <a:gdLst>
                  <a:gd name="T0" fmla="*/ 2 w 16"/>
                  <a:gd name="T1" fmla="*/ 9 h 11"/>
                  <a:gd name="T2" fmla="*/ 0 w 16"/>
                  <a:gd name="T3" fmla="*/ 7 h 11"/>
                  <a:gd name="T4" fmla="*/ 2 w 16"/>
                  <a:gd name="T5" fmla="*/ 1 h 11"/>
                  <a:gd name="T6" fmla="*/ 5 w 16"/>
                  <a:gd name="T7" fmla="*/ 0 h 11"/>
                  <a:gd name="T8" fmla="*/ 15 w 16"/>
                  <a:gd name="T9" fmla="*/ 6 h 11"/>
                  <a:gd name="T10" fmla="*/ 16 w 16"/>
                  <a:gd name="T11" fmla="*/ 8 h 11"/>
                  <a:gd name="T12" fmla="*/ 16 w 16"/>
                  <a:gd name="T13" fmla="*/ 9 h 11"/>
                  <a:gd name="T14" fmla="*/ 13 w 16"/>
                  <a:gd name="T15" fmla="*/ 11 h 11"/>
                  <a:gd name="T16" fmla="*/ 2 w 16"/>
                  <a:gd name="T1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1">
                    <a:moveTo>
                      <a:pt x="2" y="9"/>
                    </a:moveTo>
                    <a:cubicBezTo>
                      <a:pt x="1" y="9"/>
                      <a:pt x="0" y="8"/>
                      <a:pt x="0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7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4" y="11"/>
                      <a:pt x="13" y="11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08"/>
              <p:cNvSpPr>
                <a:spLocks/>
              </p:cNvSpPr>
              <p:nvPr/>
            </p:nvSpPr>
            <p:spPr bwMode="gray">
              <a:xfrm>
                <a:off x="10694768" y="3086784"/>
                <a:ext cx="224905" cy="346732"/>
              </a:xfrm>
              <a:custGeom>
                <a:avLst/>
                <a:gdLst>
                  <a:gd name="T0" fmla="*/ 2 w 11"/>
                  <a:gd name="T1" fmla="*/ 2 h 17"/>
                  <a:gd name="T2" fmla="*/ 5 w 11"/>
                  <a:gd name="T3" fmla="*/ 1 h 17"/>
                  <a:gd name="T4" fmla="*/ 10 w 11"/>
                  <a:gd name="T5" fmla="*/ 3 h 17"/>
                  <a:gd name="T6" fmla="*/ 11 w 11"/>
                  <a:gd name="T7" fmla="*/ 5 h 17"/>
                  <a:gd name="T8" fmla="*/ 6 w 11"/>
                  <a:gd name="T9" fmla="*/ 15 h 17"/>
                  <a:gd name="T10" fmla="*/ 3 w 11"/>
                  <a:gd name="T11" fmla="*/ 16 h 17"/>
                  <a:gd name="T12" fmla="*/ 2 w 11"/>
                  <a:gd name="T13" fmla="*/ 16 h 17"/>
                  <a:gd name="T14" fmla="*/ 0 w 11"/>
                  <a:gd name="T15" fmla="*/ 13 h 17"/>
                  <a:gd name="T16" fmla="*/ 2 w 11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7">
                    <a:moveTo>
                      <a:pt x="2" y="2"/>
                    </a:moveTo>
                    <a:cubicBezTo>
                      <a:pt x="3" y="1"/>
                      <a:pt x="4" y="0"/>
                      <a:pt x="5" y="1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6"/>
                      <a:pt x="4" y="17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609"/>
              <p:cNvSpPr>
                <a:spLocks/>
              </p:cNvSpPr>
              <p:nvPr/>
            </p:nvSpPr>
            <p:spPr bwMode="gray">
              <a:xfrm>
                <a:off x="10985274" y="2187162"/>
                <a:ext cx="215537" cy="318616"/>
              </a:xfrm>
              <a:custGeom>
                <a:avLst/>
                <a:gdLst>
                  <a:gd name="T0" fmla="*/ 9 w 11"/>
                  <a:gd name="T1" fmla="*/ 14 h 16"/>
                  <a:gd name="T2" fmla="*/ 6 w 11"/>
                  <a:gd name="T3" fmla="*/ 16 h 16"/>
                  <a:gd name="T4" fmla="*/ 1 w 11"/>
                  <a:gd name="T5" fmla="*/ 14 h 16"/>
                  <a:gd name="T6" fmla="*/ 0 w 11"/>
                  <a:gd name="T7" fmla="*/ 12 h 16"/>
                  <a:gd name="T8" fmla="*/ 5 w 11"/>
                  <a:gd name="T9" fmla="*/ 1 h 16"/>
                  <a:gd name="T10" fmla="*/ 8 w 11"/>
                  <a:gd name="T11" fmla="*/ 0 h 16"/>
                  <a:gd name="T12" fmla="*/ 9 w 11"/>
                  <a:gd name="T13" fmla="*/ 1 h 16"/>
                  <a:gd name="T14" fmla="*/ 11 w 11"/>
                  <a:gd name="T15" fmla="*/ 3 h 16"/>
                  <a:gd name="T16" fmla="*/ 9 w 11"/>
                  <a:gd name="T1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9" y="14"/>
                    </a:moveTo>
                    <a:cubicBezTo>
                      <a:pt x="8" y="16"/>
                      <a:pt x="7" y="16"/>
                      <a:pt x="6" y="1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1" y="2"/>
                      <a:pt x="11" y="3"/>
                    </a:cubicBezTo>
                    <a:lnTo>
                      <a:pt x="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Freeform 588"/>
            <p:cNvSpPr>
              <a:spLocks noEditPoints="1"/>
            </p:cNvSpPr>
            <p:nvPr/>
          </p:nvSpPr>
          <p:spPr bwMode="gray">
            <a:xfrm>
              <a:off x="8602746" y="2843012"/>
              <a:ext cx="705849" cy="705849"/>
            </a:xfrm>
            <a:custGeom>
              <a:avLst/>
              <a:gdLst>
                <a:gd name="T0" fmla="*/ 8 w 35"/>
                <a:gd name="T1" fmla="*/ 9 h 35"/>
                <a:gd name="T2" fmla="*/ 8 w 35"/>
                <a:gd name="T3" fmla="*/ 11 h 35"/>
                <a:gd name="T4" fmla="*/ 5 w 35"/>
                <a:gd name="T5" fmla="*/ 13 h 35"/>
                <a:gd name="T6" fmla="*/ 1 w 35"/>
                <a:gd name="T7" fmla="*/ 14 h 35"/>
                <a:gd name="T8" fmla="*/ 1 w 35"/>
                <a:gd name="T9" fmla="*/ 18 h 35"/>
                <a:gd name="T10" fmla="*/ 6 w 35"/>
                <a:gd name="T11" fmla="*/ 20 h 35"/>
                <a:gd name="T12" fmla="*/ 6 w 35"/>
                <a:gd name="T13" fmla="*/ 24 h 35"/>
                <a:gd name="T14" fmla="*/ 3 w 35"/>
                <a:gd name="T15" fmla="*/ 27 h 35"/>
                <a:gd name="T16" fmla="*/ 6 w 35"/>
                <a:gd name="T17" fmla="*/ 30 h 35"/>
                <a:gd name="T18" fmla="*/ 11 w 35"/>
                <a:gd name="T19" fmla="*/ 28 h 35"/>
                <a:gd name="T20" fmla="*/ 13 w 35"/>
                <a:gd name="T21" fmla="*/ 31 h 35"/>
                <a:gd name="T22" fmla="*/ 14 w 35"/>
                <a:gd name="T23" fmla="*/ 35 h 35"/>
                <a:gd name="T24" fmla="*/ 18 w 35"/>
                <a:gd name="T25" fmla="*/ 34 h 35"/>
                <a:gd name="T26" fmla="*/ 20 w 35"/>
                <a:gd name="T27" fmla="*/ 30 h 35"/>
                <a:gd name="T28" fmla="*/ 22 w 35"/>
                <a:gd name="T29" fmla="*/ 29 h 35"/>
                <a:gd name="T30" fmla="*/ 24 w 35"/>
                <a:gd name="T31" fmla="*/ 30 h 35"/>
                <a:gd name="T32" fmla="*/ 27 w 35"/>
                <a:gd name="T33" fmla="*/ 32 h 35"/>
                <a:gd name="T34" fmla="*/ 30 w 35"/>
                <a:gd name="T35" fmla="*/ 29 h 35"/>
                <a:gd name="T36" fmla="*/ 28 w 35"/>
                <a:gd name="T37" fmla="*/ 25 h 35"/>
                <a:gd name="T38" fmla="*/ 29 w 35"/>
                <a:gd name="T39" fmla="*/ 23 h 35"/>
                <a:gd name="T40" fmla="*/ 30 w 35"/>
                <a:gd name="T41" fmla="*/ 22 h 35"/>
                <a:gd name="T42" fmla="*/ 35 w 35"/>
                <a:gd name="T43" fmla="*/ 21 h 35"/>
                <a:gd name="T44" fmla="*/ 34 w 35"/>
                <a:gd name="T45" fmla="*/ 18 h 35"/>
                <a:gd name="T46" fmla="*/ 30 w 35"/>
                <a:gd name="T47" fmla="*/ 15 h 35"/>
                <a:gd name="T48" fmla="*/ 29 w 35"/>
                <a:gd name="T49" fmla="*/ 14 h 35"/>
                <a:gd name="T50" fmla="*/ 30 w 35"/>
                <a:gd name="T51" fmla="*/ 12 h 35"/>
                <a:gd name="T52" fmla="*/ 32 w 35"/>
                <a:gd name="T53" fmla="*/ 8 h 35"/>
                <a:gd name="T54" fmla="*/ 29 w 35"/>
                <a:gd name="T55" fmla="*/ 6 h 35"/>
                <a:gd name="T56" fmla="*/ 24 w 35"/>
                <a:gd name="T57" fmla="*/ 8 h 35"/>
                <a:gd name="T58" fmla="*/ 23 w 35"/>
                <a:gd name="T59" fmla="*/ 7 h 35"/>
                <a:gd name="T60" fmla="*/ 22 w 35"/>
                <a:gd name="T61" fmla="*/ 5 h 35"/>
                <a:gd name="T62" fmla="*/ 21 w 35"/>
                <a:gd name="T63" fmla="*/ 1 h 35"/>
                <a:gd name="T64" fmla="*/ 18 w 35"/>
                <a:gd name="T65" fmla="*/ 1 h 35"/>
                <a:gd name="T66" fmla="*/ 15 w 35"/>
                <a:gd name="T67" fmla="*/ 6 h 35"/>
                <a:gd name="T68" fmla="*/ 14 w 35"/>
                <a:gd name="T69" fmla="*/ 6 h 35"/>
                <a:gd name="T70" fmla="*/ 12 w 35"/>
                <a:gd name="T71" fmla="*/ 6 h 35"/>
                <a:gd name="T72" fmla="*/ 8 w 35"/>
                <a:gd name="T73" fmla="*/ 3 h 35"/>
                <a:gd name="T74" fmla="*/ 6 w 35"/>
                <a:gd name="T75" fmla="*/ 6 h 35"/>
                <a:gd name="T76" fmla="*/ 22 w 35"/>
                <a:gd name="T77" fmla="*/ 23 h 35"/>
                <a:gd name="T78" fmla="*/ 14 w 35"/>
                <a:gd name="T7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5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6" y="20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3" y="29"/>
                    <a:pt x="13" y="29"/>
                    <a:pt x="13" y="3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8" y="35"/>
                    <a:pt x="18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1" y="30"/>
                    <a:pt x="21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3" y="29"/>
                    <a:pt x="24" y="30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3"/>
                    <a:pt x="27" y="33"/>
                    <a:pt x="27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30"/>
                    <a:pt x="30" y="29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5"/>
                    <a:pt x="28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2"/>
                    <a:pt x="30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5" y="22"/>
                    <a:pt x="35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9"/>
                    <a:pt x="32" y="8"/>
                    <a:pt x="32" y="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2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lose/>
                  <a:moveTo>
                    <a:pt x="23" y="14"/>
                  </a:moveTo>
                  <a:cubicBezTo>
                    <a:pt x="25" y="17"/>
                    <a:pt x="24" y="21"/>
                    <a:pt x="22" y="23"/>
                  </a:cubicBezTo>
                  <a:cubicBezTo>
                    <a:pt x="19" y="25"/>
                    <a:pt x="15" y="24"/>
                    <a:pt x="13" y="22"/>
                  </a:cubicBezTo>
                  <a:cubicBezTo>
                    <a:pt x="11" y="19"/>
                    <a:pt x="11" y="15"/>
                    <a:pt x="14" y="13"/>
                  </a:cubicBezTo>
                  <a:cubicBezTo>
                    <a:pt x="17" y="11"/>
                    <a:pt x="21" y="11"/>
                    <a:pt x="23" y="14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89"/>
            <p:cNvSpPr>
              <a:spLocks noEditPoints="1"/>
            </p:cNvSpPr>
            <p:nvPr/>
          </p:nvSpPr>
          <p:spPr bwMode="gray">
            <a:xfrm>
              <a:off x="8101222" y="3920366"/>
              <a:ext cx="2126837" cy="2117552"/>
            </a:xfrm>
            <a:custGeom>
              <a:avLst/>
              <a:gdLst>
                <a:gd name="T0" fmla="*/ 95 w 106"/>
                <a:gd name="T1" fmla="*/ 42 h 106"/>
                <a:gd name="T2" fmla="*/ 101 w 106"/>
                <a:gd name="T3" fmla="*/ 30 h 106"/>
                <a:gd name="T4" fmla="*/ 88 w 106"/>
                <a:gd name="T5" fmla="*/ 26 h 106"/>
                <a:gd name="T6" fmla="*/ 89 w 106"/>
                <a:gd name="T7" fmla="*/ 14 h 106"/>
                <a:gd name="T8" fmla="*/ 75 w 106"/>
                <a:gd name="T9" fmla="*/ 15 h 106"/>
                <a:gd name="T10" fmla="*/ 71 w 106"/>
                <a:gd name="T11" fmla="*/ 3 h 106"/>
                <a:gd name="T12" fmla="*/ 59 w 106"/>
                <a:gd name="T13" fmla="*/ 10 h 106"/>
                <a:gd name="T14" fmla="*/ 51 w 106"/>
                <a:gd name="T15" fmla="*/ 0 h 106"/>
                <a:gd name="T16" fmla="*/ 42 w 106"/>
                <a:gd name="T17" fmla="*/ 11 h 106"/>
                <a:gd name="T18" fmla="*/ 31 w 106"/>
                <a:gd name="T19" fmla="*/ 5 h 106"/>
                <a:gd name="T20" fmla="*/ 27 w 106"/>
                <a:gd name="T21" fmla="*/ 18 h 106"/>
                <a:gd name="T22" fmla="*/ 14 w 106"/>
                <a:gd name="T23" fmla="*/ 17 h 106"/>
                <a:gd name="T24" fmla="*/ 16 w 106"/>
                <a:gd name="T25" fmla="*/ 31 h 106"/>
                <a:gd name="T26" fmla="*/ 4 w 106"/>
                <a:gd name="T27" fmla="*/ 35 h 106"/>
                <a:gd name="T28" fmla="*/ 10 w 106"/>
                <a:gd name="T29" fmla="*/ 47 h 106"/>
                <a:gd name="T30" fmla="*/ 0 w 106"/>
                <a:gd name="T31" fmla="*/ 55 h 106"/>
                <a:gd name="T32" fmla="*/ 11 w 106"/>
                <a:gd name="T33" fmla="*/ 64 h 106"/>
                <a:gd name="T34" fmla="*/ 5 w 106"/>
                <a:gd name="T35" fmla="*/ 75 h 106"/>
                <a:gd name="T36" fmla="*/ 19 w 106"/>
                <a:gd name="T37" fmla="*/ 79 h 106"/>
                <a:gd name="T38" fmla="*/ 18 w 106"/>
                <a:gd name="T39" fmla="*/ 92 h 106"/>
                <a:gd name="T40" fmla="*/ 31 w 106"/>
                <a:gd name="T41" fmla="*/ 90 h 106"/>
                <a:gd name="T42" fmla="*/ 35 w 106"/>
                <a:gd name="T43" fmla="*/ 103 h 106"/>
                <a:gd name="T44" fmla="*/ 47 w 106"/>
                <a:gd name="T45" fmla="*/ 96 h 106"/>
                <a:gd name="T46" fmla="*/ 56 w 106"/>
                <a:gd name="T47" fmla="*/ 106 h 106"/>
                <a:gd name="T48" fmla="*/ 64 w 106"/>
                <a:gd name="T49" fmla="*/ 95 h 106"/>
                <a:gd name="T50" fmla="*/ 76 w 106"/>
                <a:gd name="T51" fmla="*/ 101 h 106"/>
                <a:gd name="T52" fmla="*/ 80 w 106"/>
                <a:gd name="T53" fmla="*/ 87 h 106"/>
                <a:gd name="T54" fmla="*/ 93 w 106"/>
                <a:gd name="T55" fmla="*/ 88 h 106"/>
                <a:gd name="T56" fmla="*/ 91 w 106"/>
                <a:gd name="T57" fmla="*/ 75 h 106"/>
                <a:gd name="T58" fmla="*/ 103 w 106"/>
                <a:gd name="T59" fmla="*/ 71 h 106"/>
                <a:gd name="T60" fmla="*/ 96 w 106"/>
                <a:gd name="T61" fmla="*/ 59 h 106"/>
                <a:gd name="T62" fmla="*/ 106 w 106"/>
                <a:gd name="T63" fmla="*/ 50 h 106"/>
                <a:gd name="T64" fmla="*/ 82 w 106"/>
                <a:gd name="T65" fmla="*/ 63 h 106"/>
                <a:gd name="T66" fmla="*/ 82 w 106"/>
                <a:gd name="T67" fmla="*/ 43 h 106"/>
                <a:gd name="T68" fmla="*/ 86 w 106"/>
                <a:gd name="T69" fmla="*/ 61 h 106"/>
                <a:gd name="T70" fmla="*/ 65 w 106"/>
                <a:gd name="T71" fmla="*/ 43 h 106"/>
                <a:gd name="T72" fmla="*/ 70 w 106"/>
                <a:gd name="T73" fmla="*/ 24 h 106"/>
                <a:gd name="T74" fmla="*/ 45 w 106"/>
                <a:gd name="T75" fmla="*/ 20 h 106"/>
                <a:gd name="T76" fmla="*/ 63 w 106"/>
                <a:gd name="T77" fmla="*/ 24 h 106"/>
                <a:gd name="T78" fmla="*/ 43 w 106"/>
                <a:gd name="T79" fmla="*/ 24 h 106"/>
                <a:gd name="T80" fmla="*/ 53 w 106"/>
                <a:gd name="T81" fmla="*/ 61 h 106"/>
                <a:gd name="T82" fmla="*/ 62 w 106"/>
                <a:gd name="T83" fmla="*/ 53 h 106"/>
                <a:gd name="T84" fmla="*/ 44 w 106"/>
                <a:gd name="T85" fmla="*/ 40 h 106"/>
                <a:gd name="T86" fmla="*/ 24 w 106"/>
                <a:gd name="T87" fmla="*/ 35 h 106"/>
                <a:gd name="T88" fmla="*/ 20 w 106"/>
                <a:gd name="T89" fmla="*/ 61 h 106"/>
                <a:gd name="T90" fmla="*/ 24 w 106"/>
                <a:gd name="T91" fmla="*/ 42 h 106"/>
                <a:gd name="T92" fmla="*/ 24 w 106"/>
                <a:gd name="T93" fmla="*/ 62 h 106"/>
                <a:gd name="T94" fmla="*/ 25 w 106"/>
                <a:gd name="T95" fmla="*/ 66 h 106"/>
                <a:gd name="T96" fmla="*/ 40 w 106"/>
                <a:gd name="T97" fmla="*/ 80 h 106"/>
                <a:gd name="T98" fmla="*/ 24 w 106"/>
                <a:gd name="T99" fmla="*/ 69 h 106"/>
                <a:gd name="T100" fmla="*/ 44 w 106"/>
                <a:gd name="T101" fmla="*/ 85 h 106"/>
                <a:gd name="T102" fmla="*/ 55 w 106"/>
                <a:gd name="T103" fmla="*/ 68 h 106"/>
                <a:gd name="T104" fmla="*/ 70 w 106"/>
                <a:gd name="T105" fmla="*/ 82 h 106"/>
                <a:gd name="T106" fmla="*/ 65 w 106"/>
                <a:gd name="T107" fmla="*/ 62 h 106"/>
                <a:gd name="T108" fmla="*/ 77 w 106"/>
                <a:gd name="T10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" h="106">
                  <a:moveTo>
                    <a:pt x="104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96" y="45"/>
                    <a:pt x="96" y="44"/>
                    <a:pt x="95" y="42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7"/>
                    <a:pt x="104" y="36"/>
                    <a:pt x="103" y="35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0" y="29"/>
                    <a:pt x="99" y="29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29"/>
                    <a:pt x="89" y="28"/>
                    <a:pt x="88" y="26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9"/>
                    <a:pt x="93" y="18"/>
                    <a:pt x="93" y="17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7" y="13"/>
                    <a:pt x="86" y="13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8" y="17"/>
                    <a:pt x="77" y="16"/>
                    <a:pt x="75" y="1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8" y="7"/>
                    <a:pt x="77" y="5"/>
                    <a:pt x="76" y="5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3"/>
                    <a:pt x="69" y="3"/>
                    <a:pt x="69" y="4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49" y="1"/>
                    <a:pt x="49" y="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4" y="10"/>
                    <a:pt x="42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6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30" y="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0" y="16"/>
                    <a:pt x="28" y="17"/>
                    <a:pt x="27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18" y="13"/>
                    <a:pt x="18" y="1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8"/>
                    <a:pt x="13" y="19"/>
                    <a:pt x="14" y="2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8"/>
                    <a:pt x="6" y="29"/>
                    <a:pt x="6" y="30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3"/>
                    <a:pt x="10" y="45"/>
                    <a:pt x="10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60"/>
                    <a:pt x="11" y="62"/>
                    <a:pt x="11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9"/>
                    <a:pt x="3" y="70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7" y="77"/>
                    <a:pt x="8" y="76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6"/>
                    <a:pt x="18" y="78"/>
                    <a:pt x="19" y="7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8"/>
                    <a:pt x="14" y="88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20" y="93"/>
                    <a:pt x="20" y="92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8" y="88"/>
                    <a:pt x="30" y="89"/>
                    <a:pt x="31" y="90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9" y="99"/>
                    <a:pt x="29" y="100"/>
                    <a:pt x="30" y="100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7" y="103"/>
                    <a:pt x="38" y="102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4" y="95"/>
                    <a:pt x="46" y="96"/>
                    <a:pt x="47" y="96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5"/>
                    <a:pt x="50" y="106"/>
                    <a:pt x="51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8" y="105"/>
                    <a:pt x="58" y="104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1" y="96"/>
                    <a:pt x="63" y="95"/>
                    <a:pt x="64" y="95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9" y="103"/>
                    <a:pt x="70" y="103"/>
                    <a:pt x="71" y="103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7" y="100"/>
                    <a:pt x="77" y="99"/>
                    <a:pt x="77" y="98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7" y="90"/>
                    <a:pt x="78" y="89"/>
                    <a:pt x="80" y="87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3"/>
                    <a:pt x="88" y="93"/>
                    <a:pt x="89" y="92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6"/>
                    <a:pt x="93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9" y="78"/>
                    <a:pt x="90" y="76"/>
                    <a:pt x="91" y="75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77"/>
                    <a:pt x="101" y="77"/>
                    <a:pt x="101" y="76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0"/>
                    <a:pt x="103" y="69"/>
                    <a:pt x="102" y="68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6" y="62"/>
                    <a:pt x="96" y="60"/>
                    <a:pt x="96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5" y="57"/>
                    <a:pt x="106" y="56"/>
                    <a:pt x="106" y="55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49"/>
                    <a:pt x="105" y="48"/>
                    <a:pt x="104" y="48"/>
                  </a:cubicBezTo>
                  <a:close/>
                  <a:moveTo>
                    <a:pt x="86" y="61"/>
                  </a:moveTo>
                  <a:cubicBezTo>
                    <a:pt x="85" y="63"/>
                    <a:pt x="83" y="64"/>
                    <a:pt x="82" y="63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4"/>
                    <a:pt x="67" y="52"/>
                    <a:pt x="68" y="51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3" y="42"/>
                    <a:pt x="85" y="42"/>
                    <a:pt x="86" y="44"/>
                  </a:cubicBezTo>
                  <a:cubicBezTo>
                    <a:pt x="86" y="44"/>
                    <a:pt x="87" y="49"/>
                    <a:pt x="87" y="53"/>
                  </a:cubicBezTo>
                  <a:cubicBezTo>
                    <a:pt x="87" y="57"/>
                    <a:pt x="86" y="61"/>
                    <a:pt x="86" y="61"/>
                  </a:cubicBezTo>
                  <a:close/>
                  <a:moveTo>
                    <a:pt x="82" y="36"/>
                  </a:moveTo>
                  <a:cubicBezTo>
                    <a:pt x="83" y="37"/>
                    <a:pt x="83" y="39"/>
                    <a:pt x="81" y="4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3" y="44"/>
                    <a:pt x="62" y="42"/>
                    <a:pt x="63" y="41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7" y="23"/>
                    <a:pt x="69" y="23"/>
                    <a:pt x="70" y="24"/>
                  </a:cubicBezTo>
                  <a:cubicBezTo>
                    <a:pt x="70" y="24"/>
                    <a:pt x="74" y="26"/>
                    <a:pt x="77" y="29"/>
                  </a:cubicBezTo>
                  <a:cubicBezTo>
                    <a:pt x="80" y="32"/>
                    <a:pt x="82" y="36"/>
                    <a:pt x="82" y="36"/>
                  </a:cubicBezTo>
                  <a:close/>
                  <a:moveTo>
                    <a:pt x="45" y="20"/>
                  </a:moveTo>
                  <a:cubicBezTo>
                    <a:pt x="45" y="20"/>
                    <a:pt x="49" y="19"/>
                    <a:pt x="53" y="19"/>
                  </a:cubicBezTo>
                  <a:cubicBezTo>
                    <a:pt x="57" y="19"/>
                    <a:pt x="62" y="20"/>
                    <a:pt x="62" y="20"/>
                  </a:cubicBezTo>
                  <a:cubicBezTo>
                    <a:pt x="64" y="20"/>
                    <a:pt x="64" y="22"/>
                    <a:pt x="63" y="24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9"/>
                    <a:pt x="52" y="39"/>
                    <a:pt x="51" y="37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2"/>
                    <a:pt x="43" y="20"/>
                    <a:pt x="45" y="20"/>
                  </a:cubicBezTo>
                  <a:close/>
                  <a:moveTo>
                    <a:pt x="62" y="53"/>
                  </a:moveTo>
                  <a:cubicBezTo>
                    <a:pt x="62" y="57"/>
                    <a:pt x="58" y="61"/>
                    <a:pt x="53" y="61"/>
                  </a:cubicBezTo>
                  <a:cubicBezTo>
                    <a:pt x="49" y="61"/>
                    <a:pt x="45" y="57"/>
                    <a:pt x="45" y="53"/>
                  </a:cubicBezTo>
                  <a:cubicBezTo>
                    <a:pt x="45" y="48"/>
                    <a:pt x="49" y="45"/>
                    <a:pt x="53" y="45"/>
                  </a:cubicBezTo>
                  <a:cubicBezTo>
                    <a:pt x="58" y="45"/>
                    <a:pt x="62" y="48"/>
                    <a:pt x="62" y="53"/>
                  </a:cubicBezTo>
                  <a:close/>
                  <a:moveTo>
                    <a:pt x="36" y="23"/>
                  </a:moveTo>
                  <a:cubicBezTo>
                    <a:pt x="38" y="22"/>
                    <a:pt x="40" y="23"/>
                    <a:pt x="40" y="25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3" y="43"/>
                    <a:pt x="41" y="4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9"/>
                    <a:pt x="23" y="37"/>
                    <a:pt x="24" y="35"/>
                  </a:cubicBezTo>
                  <a:cubicBezTo>
                    <a:pt x="24" y="35"/>
                    <a:pt x="26" y="31"/>
                    <a:pt x="29" y="28"/>
                  </a:cubicBezTo>
                  <a:cubicBezTo>
                    <a:pt x="32" y="25"/>
                    <a:pt x="36" y="23"/>
                    <a:pt x="36" y="23"/>
                  </a:cubicBezTo>
                  <a:close/>
                  <a:moveTo>
                    <a:pt x="20" y="61"/>
                  </a:moveTo>
                  <a:cubicBezTo>
                    <a:pt x="20" y="61"/>
                    <a:pt x="19" y="57"/>
                    <a:pt x="19" y="52"/>
                  </a:cubicBezTo>
                  <a:cubicBezTo>
                    <a:pt x="19" y="48"/>
                    <a:pt x="20" y="44"/>
                    <a:pt x="20" y="44"/>
                  </a:cubicBezTo>
                  <a:cubicBezTo>
                    <a:pt x="21" y="42"/>
                    <a:pt x="23" y="41"/>
                    <a:pt x="24" y="42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1"/>
                    <a:pt x="39" y="53"/>
                    <a:pt x="38" y="5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1" y="63"/>
                    <a:pt x="20" y="61"/>
                  </a:cubicBezTo>
                  <a:close/>
                  <a:moveTo>
                    <a:pt x="24" y="69"/>
                  </a:moveTo>
                  <a:cubicBezTo>
                    <a:pt x="23" y="68"/>
                    <a:pt x="24" y="66"/>
                    <a:pt x="25" y="66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3" y="61"/>
                    <a:pt x="44" y="63"/>
                    <a:pt x="43" y="65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82"/>
                    <a:pt x="37" y="82"/>
                    <a:pt x="36" y="82"/>
                  </a:cubicBezTo>
                  <a:cubicBezTo>
                    <a:pt x="36" y="82"/>
                    <a:pt x="32" y="79"/>
                    <a:pt x="29" y="76"/>
                  </a:cubicBezTo>
                  <a:cubicBezTo>
                    <a:pt x="26" y="73"/>
                    <a:pt x="24" y="69"/>
                    <a:pt x="24" y="69"/>
                  </a:cubicBezTo>
                  <a:close/>
                  <a:moveTo>
                    <a:pt x="61" y="85"/>
                  </a:moveTo>
                  <a:cubicBezTo>
                    <a:pt x="61" y="85"/>
                    <a:pt x="57" y="86"/>
                    <a:pt x="53" y="86"/>
                  </a:cubicBezTo>
                  <a:cubicBezTo>
                    <a:pt x="49" y="86"/>
                    <a:pt x="44" y="85"/>
                    <a:pt x="44" y="85"/>
                  </a:cubicBezTo>
                  <a:cubicBezTo>
                    <a:pt x="42" y="85"/>
                    <a:pt x="42" y="83"/>
                    <a:pt x="43" y="8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6"/>
                    <a:pt x="54" y="66"/>
                    <a:pt x="55" y="68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4" y="83"/>
                    <a:pt x="63" y="85"/>
                    <a:pt x="61" y="85"/>
                  </a:cubicBezTo>
                  <a:close/>
                  <a:moveTo>
                    <a:pt x="70" y="82"/>
                  </a:moveTo>
                  <a:cubicBezTo>
                    <a:pt x="68" y="83"/>
                    <a:pt x="66" y="82"/>
                    <a:pt x="66" y="80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3"/>
                    <a:pt x="63" y="62"/>
                    <a:pt x="65" y="62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66"/>
                    <a:pt x="83" y="68"/>
                    <a:pt x="82" y="70"/>
                  </a:cubicBezTo>
                  <a:cubicBezTo>
                    <a:pt x="82" y="70"/>
                    <a:pt x="80" y="74"/>
                    <a:pt x="77" y="77"/>
                  </a:cubicBezTo>
                  <a:cubicBezTo>
                    <a:pt x="74" y="80"/>
                    <a:pt x="70" y="82"/>
                    <a:pt x="70" y="82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90"/>
            <p:cNvSpPr>
              <a:spLocks noEditPoints="1"/>
            </p:cNvSpPr>
            <p:nvPr/>
          </p:nvSpPr>
          <p:spPr bwMode="gray">
            <a:xfrm>
              <a:off x="8751346" y="1394165"/>
              <a:ext cx="993763" cy="993763"/>
            </a:xfrm>
            <a:custGeom>
              <a:avLst/>
              <a:gdLst>
                <a:gd name="T0" fmla="*/ 49 w 50"/>
                <a:gd name="T1" fmla="*/ 31 h 50"/>
                <a:gd name="T2" fmla="*/ 42 w 50"/>
                <a:gd name="T3" fmla="*/ 27 h 50"/>
                <a:gd name="T4" fmla="*/ 42 w 50"/>
                <a:gd name="T5" fmla="*/ 27 h 50"/>
                <a:gd name="T6" fmla="*/ 42 w 50"/>
                <a:gd name="T7" fmla="*/ 22 h 50"/>
                <a:gd name="T8" fmla="*/ 42 w 50"/>
                <a:gd name="T9" fmla="*/ 22 h 50"/>
                <a:gd name="T10" fmla="*/ 48 w 50"/>
                <a:gd name="T11" fmla="*/ 17 h 50"/>
                <a:gd name="T12" fmla="*/ 49 w 50"/>
                <a:gd name="T13" fmla="*/ 14 h 50"/>
                <a:gd name="T14" fmla="*/ 46 w 50"/>
                <a:gd name="T15" fmla="*/ 13 h 50"/>
                <a:gd name="T16" fmla="*/ 38 w 50"/>
                <a:gd name="T17" fmla="*/ 14 h 50"/>
                <a:gd name="T18" fmla="*/ 38 w 50"/>
                <a:gd name="T19" fmla="*/ 14 h 50"/>
                <a:gd name="T20" fmla="*/ 35 w 50"/>
                <a:gd name="T21" fmla="*/ 12 h 50"/>
                <a:gd name="T22" fmla="*/ 35 w 50"/>
                <a:gd name="T23" fmla="*/ 11 h 50"/>
                <a:gd name="T24" fmla="*/ 35 w 50"/>
                <a:gd name="T25" fmla="*/ 4 h 50"/>
                <a:gd name="T26" fmla="*/ 34 w 50"/>
                <a:gd name="T27" fmla="*/ 1 h 50"/>
                <a:gd name="T28" fmla="*/ 31 w 50"/>
                <a:gd name="T29" fmla="*/ 2 h 50"/>
                <a:gd name="T30" fmla="*/ 26 w 50"/>
                <a:gd name="T31" fmla="*/ 9 h 50"/>
                <a:gd name="T32" fmla="*/ 26 w 50"/>
                <a:gd name="T33" fmla="*/ 9 h 50"/>
                <a:gd name="T34" fmla="*/ 22 w 50"/>
                <a:gd name="T35" fmla="*/ 9 h 50"/>
                <a:gd name="T36" fmla="*/ 22 w 50"/>
                <a:gd name="T37" fmla="*/ 9 h 50"/>
                <a:gd name="T38" fmla="*/ 17 w 50"/>
                <a:gd name="T39" fmla="*/ 3 h 50"/>
                <a:gd name="T40" fmla="*/ 14 w 50"/>
                <a:gd name="T41" fmla="*/ 2 h 50"/>
                <a:gd name="T42" fmla="*/ 12 w 50"/>
                <a:gd name="T43" fmla="*/ 5 h 50"/>
                <a:gd name="T44" fmla="*/ 14 w 50"/>
                <a:gd name="T45" fmla="*/ 13 h 50"/>
                <a:gd name="T46" fmla="*/ 14 w 50"/>
                <a:gd name="T47" fmla="*/ 13 h 50"/>
                <a:gd name="T48" fmla="*/ 11 w 50"/>
                <a:gd name="T49" fmla="*/ 16 h 50"/>
                <a:gd name="T50" fmla="*/ 11 w 50"/>
                <a:gd name="T51" fmla="*/ 16 h 50"/>
                <a:gd name="T52" fmla="*/ 3 w 50"/>
                <a:gd name="T53" fmla="*/ 15 h 50"/>
                <a:gd name="T54" fmla="*/ 1 w 50"/>
                <a:gd name="T55" fmla="*/ 17 h 50"/>
                <a:gd name="T56" fmla="*/ 2 w 50"/>
                <a:gd name="T57" fmla="*/ 20 h 50"/>
                <a:gd name="T58" fmla="*/ 8 w 50"/>
                <a:gd name="T59" fmla="*/ 24 h 50"/>
                <a:gd name="T60" fmla="*/ 9 w 50"/>
                <a:gd name="T61" fmla="*/ 29 h 50"/>
                <a:gd name="T62" fmla="*/ 3 w 50"/>
                <a:gd name="T63" fmla="*/ 33 h 50"/>
                <a:gd name="T64" fmla="*/ 2 w 50"/>
                <a:gd name="T65" fmla="*/ 37 h 50"/>
                <a:gd name="T66" fmla="*/ 5 w 50"/>
                <a:gd name="T67" fmla="*/ 38 h 50"/>
                <a:gd name="T68" fmla="*/ 12 w 50"/>
                <a:gd name="T69" fmla="*/ 36 h 50"/>
                <a:gd name="T70" fmla="*/ 16 w 50"/>
                <a:gd name="T71" fmla="*/ 39 h 50"/>
                <a:gd name="T72" fmla="*/ 15 w 50"/>
                <a:gd name="T73" fmla="*/ 47 h 50"/>
                <a:gd name="T74" fmla="*/ 17 w 50"/>
                <a:gd name="T75" fmla="*/ 50 h 50"/>
                <a:gd name="T76" fmla="*/ 20 w 50"/>
                <a:gd name="T77" fmla="*/ 49 h 50"/>
                <a:gd name="T78" fmla="*/ 24 w 50"/>
                <a:gd name="T79" fmla="*/ 42 h 50"/>
                <a:gd name="T80" fmla="*/ 28 w 50"/>
                <a:gd name="T81" fmla="*/ 42 h 50"/>
                <a:gd name="T82" fmla="*/ 33 w 50"/>
                <a:gd name="T83" fmla="*/ 48 h 50"/>
                <a:gd name="T84" fmla="*/ 37 w 50"/>
                <a:gd name="T85" fmla="*/ 49 h 50"/>
                <a:gd name="T86" fmla="*/ 38 w 50"/>
                <a:gd name="T87" fmla="*/ 46 h 50"/>
                <a:gd name="T88" fmla="*/ 36 w 50"/>
                <a:gd name="T89" fmla="*/ 38 h 50"/>
                <a:gd name="T90" fmla="*/ 39 w 50"/>
                <a:gd name="T91" fmla="*/ 35 h 50"/>
                <a:gd name="T92" fmla="*/ 47 w 50"/>
                <a:gd name="T93" fmla="*/ 36 h 50"/>
                <a:gd name="T94" fmla="*/ 50 w 50"/>
                <a:gd name="T95" fmla="*/ 34 h 50"/>
                <a:gd name="T96" fmla="*/ 49 w 50"/>
                <a:gd name="T97" fmla="*/ 31 h 50"/>
                <a:gd name="T98" fmla="*/ 22 w 50"/>
                <a:gd name="T99" fmla="*/ 36 h 50"/>
                <a:gd name="T100" fmla="*/ 15 w 50"/>
                <a:gd name="T101" fmla="*/ 22 h 50"/>
                <a:gd name="T102" fmla="*/ 29 w 50"/>
                <a:gd name="T103" fmla="*/ 15 h 50"/>
                <a:gd name="T104" fmla="*/ 35 w 50"/>
                <a:gd name="T105" fmla="*/ 29 h 50"/>
                <a:gd name="T106" fmla="*/ 22 w 50"/>
                <a:gd name="T10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" h="50">
                  <a:moveTo>
                    <a:pt x="49" y="31"/>
                  </a:move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9" y="16"/>
                    <a:pt x="49" y="15"/>
                    <a:pt x="49" y="14"/>
                  </a:cubicBezTo>
                  <a:cubicBezTo>
                    <a:pt x="48" y="13"/>
                    <a:pt x="47" y="12"/>
                    <a:pt x="46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3"/>
                    <a:pt x="36" y="12"/>
                    <a:pt x="35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6" y="2"/>
                    <a:pt x="35" y="1"/>
                    <a:pt x="34" y="1"/>
                  </a:cubicBezTo>
                  <a:cubicBezTo>
                    <a:pt x="33" y="0"/>
                    <a:pt x="31" y="1"/>
                    <a:pt x="31" y="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3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5" y="1"/>
                    <a:pt x="14" y="2"/>
                  </a:cubicBezTo>
                  <a:cubicBezTo>
                    <a:pt x="13" y="2"/>
                    <a:pt x="12" y="4"/>
                    <a:pt x="12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2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18"/>
                    <a:pt x="1" y="19"/>
                    <a:pt x="2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8" y="27"/>
                    <a:pt x="9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1" y="36"/>
                    <a:pt x="2" y="37"/>
                  </a:cubicBezTo>
                  <a:cubicBezTo>
                    <a:pt x="2" y="38"/>
                    <a:pt x="4" y="38"/>
                    <a:pt x="5" y="38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8"/>
                    <a:pt x="16" y="50"/>
                    <a:pt x="17" y="50"/>
                  </a:cubicBezTo>
                  <a:cubicBezTo>
                    <a:pt x="18" y="50"/>
                    <a:pt x="19" y="50"/>
                    <a:pt x="20" y="49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5" y="42"/>
                    <a:pt x="27" y="42"/>
                    <a:pt x="28" y="42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49"/>
                    <a:pt x="35" y="49"/>
                    <a:pt x="37" y="49"/>
                  </a:cubicBezTo>
                  <a:cubicBezTo>
                    <a:pt x="38" y="48"/>
                    <a:pt x="38" y="47"/>
                    <a:pt x="38" y="4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8" y="36"/>
                    <a:pt x="49" y="35"/>
                    <a:pt x="50" y="34"/>
                  </a:cubicBezTo>
                  <a:cubicBezTo>
                    <a:pt x="50" y="33"/>
                    <a:pt x="50" y="31"/>
                    <a:pt x="49" y="31"/>
                  </a:cubicBezTo>
                  <a:close/>
                  <a:moveTo>
                    <a:pt x="22" y="36"/>
                  </a:moveTo>
                  <a:cubicBezTo>
                    <a:pt x="16" y="34"/>
                    <a:pt x="13" y="28"/>
                    <a:pt x="15" y="22"/>
                  </a:cubicBezTo>
                  <a:cubicBezTo>
                    <a:pt x="17" y="16"/>
                    <a:pt x="23" y="13"/>
                    <a:pt x="29" y="15"/>
                  </a:cubicBezTo>
                  <a:cubicBezTo>
                    <a:pt x="34" y="17"/>
                    <a:pt x="37" y="23"/>
                    <a:pt x="35" y="29"/>
                  </a:cubicBezTo>
                  <a:cubicBezTo>
                    <a:pt x="33" y="35"/>
                    <a:pt x="27" y="38"/>
                    <a:pt x="22" y="36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91"/>
            <p:cNvSpPr>
              <a:spLocks noEditPoints="1"/>
            </p:cNvSpPr>
            <p:nvPr/>
          </p:nvSpPr>
          <p:spPr bwMode="gray">
            <a:xfrm>
              <a:off x="7543973" y="3065912"/>
              <a:ext cx="1244523" cy="1235238"/>
            </a:xfrm>
            <a:custGeom>
              <a:avLst/>
              <a:gdLst>
                <a:gd name="T0" fmla="*/ 60 w 62"/>
                <a:gd name="T1" fmla="*/ 35 h 62"/>
                <a:gd name="T2" fmla="*/ 62 w 62"/>
                <a:gd name="T3" fmla="*/ 31 h 62"/>
                <a:gd name="T4" fmla="*/ 58 w 62"/>
                <a:gd name="T5" fmla="*/ 27 h 62"/>
                <a:gd name="T6" fmla="*/ 54 w 62"/>
                <a:gd name="T7" fmla="*/ 26 h 62"/>
                <a:gd name="T8" fmla="*/ 51 w 62"/>
                <a:gd name="T9" fmla="*/ 17 h 62"/>
                <a:gd name="T10" fmla="*/ 54 w 62"/>
                <a:gd name="T11" fmla="*/ 13 h 62"/>
                <a:gd name="T12" fmla="*/ 53 w 62"/>
                <a:gd name="T13" fmla="*/ 9 h 62"/>
                <a:gd name="T14" fmla="*/ 47 w 62"/>
                <a:gd name="T15" fmla="*/ 9 h 62"/>
                <a:gd name="T16" fmla="*/ 44 w 62"/>
                <a:gd name="T17" fmla="*/ 11 h 62"/>
                <a:gd name="T18" fmla="*/ 36 w 62"/>
                <a:gd name="T19" fmla="*/ 7 h 62"/>
                <a:gd name="T20" fmla="*/ 35 w 62"/>
                <a:gd name="T21" fmla="*/ 3 h 62"/>
                <a:gd name="T22" fmla="*/ 31 w 62"/>
                <a:gd name="T23" fmla="*/ 0 h 62"/>
                <a:gd name="T24" fmla="*/ 27 w 62"/>
                <a:gd name="T25" fmla="*/ 4 h 62"/>
                <a:gd name="T26" fmla="*/ 26 w 62"/>
                <a:gd name="T27" fmla="*/ 9 h 62"/>
                <a:gd name="T28" fmla="*/ 17 w 62"/>
                <a:gd name="T29" fmla="*/ 11 h 62"/>
                <a:gd name="T30" fmla="*/ 13 w 62"/>
                <a:gd name="T31" fmla="*/ 9 h 62"/>
                <a:gd name="T32" fmla="*/ 9 w 62"/>
                <a:gd name="T33" fmla="*/ 10 h 62"/>
                <a:gd name="T34" fmla="*/ 9 w 62"/>
                <a:gd name="T35" fmla="*/ 15 h 62"/>
                <a:gd name="T36" fmla="*/ 11 w 62"/>
                <a:gd name="T37" fmla="*/ 19 h 62"/>
                <a:gd name="T38" fmla="*/ 7 w 62"/>
                <a:gd name="T39" fmla="*/ 27 h 62"/>
                <a:gd name="T40" fmla="*/ 3 w 62"/>
                <a:gd name="T41" fmla="*/ 28 h 62"/>
                <a:gd name="T42" fmla="*/ 0 w 62"/>
                <a:gd name="T43" fmla="*/ 32 h 62"/>
                <a:gd name="T44" fmla="*/ 4 w 62"/>
                <a:gd name="T45" fmla="*/ 35 h 62"/>
                <a:gd name="T46" fmla="*/ 8 w 62"/>
                <a:gd name="T47" fmla="*/ 37 h 62"/>
                <a:gd name="T48" fmla="*/ 11 w 62"/>
                <a:gd name="T49" fmla="*/ 45 h 62"/>
                <a:gd name="T50" fmla="*/ 9 w 62"/>
                <a:gd name="T51" fmla="*/ 49 h 62"/>
                <a:gd name="T52" fmla="*/ 10 w 62"/>
                <a:gd name="T53" fmla="*/ 53 h 62"/>
                <a:gd name="T54" fmla="*/ 15 w 62"/>
                <a:gd name="T55" fmla="*/ 53 h 62"/>
                <a:gd name="T56" fmla="*/ 18 w 62"/>
                <a:gd name="T57" fmla="*/ 51 h 62"/>
                <a:gd name="T58" fmla="*/ 27 w 62"/>
                <a:gd name="T59" fmla="*/ 56 h 62"/>
                <a:gd name="T60" fmla="*/ 28 w 62"/>
                <a:gd name="T61" fmla="*/ 60 h 62"/>
                <a:gd name="T62" fmla="*/ 32 w 62"/>
                <a:gd name="T63" fmla="*/ 62 h 62"/>
                <a:gd name="T64" fmla="*/ 35 w 62"/>
                <a:gd name="T65" fmla="*/ 58 h 62"/>
                <a:gd name="T66" fmla="*/ 36 w 62"/>
                <a:gd name="T67" fmla="*/ 55 h 62"/>
                <a:gd name="T68" fmla="*/ 45 w 62"/>
                <a:gd name="T69" fmla="*/ 52 h 62"/>
                <a:gd name="T70" fmla="*/ 49 w 62"/>
                <a:gd name="T71" fmla="*/ 54 h 62"/>
                <a:gd name="T72" fmla="*/ 53 w 62"/>
                <a:gd name="T73" fmla="*/ 53 h 62"/>
                <a:gd name="T74" fmla="*/ 53 w 62"/>
                <a:gd name="T75" fmla="*/ 48 h 62"/>
                <a:gd name="T76" fmla="*/ 51 w 62"/>
                <a:gd name="T77" fmla="*/ 44 h 62"/>
                <a:gd name="T78" fmla="*/ 56 w 62"/>
                <a:gd name="T79" fmla="*/ 36 h 62"/>
                <a:gd name="T80" fmla="*/ 45 w 62"/>
                <a:gd name="T81" fmla="*/ 18 h 62"/>
                <a:gd name="T82" fmla="*/ 38 w 62"/>
                <a:gd name="T83" fmla="*/ 25 h 62"/>
                <a:gd name="T84" fmla="*/ 45 w 62"/>
                <a:gd name="T85" fmla="*/ 18 h 62"/>
                <a:gd name="T86" fmla="*/ 34 w 62"/>
                <a:gd name="T87" fmla="*/ 29 h 62"/>
                <a:gd name="T88" fmla="*/ 28 w 62"/>
                <a:gd name="T89" fmla="*/ 35 h 62"/>
                <a:gd name="T90" fmla="*/ 25 w 62"/>
                <a:gd name="T91" fmla="*/ 25 h 62"/>
                <a:gd name="T92" fmla="*/ 18 w 62"/>
                <a:gd name="T93" fmla="*/ 18 h 62"/>
                <a:gd name="T94" fmla="*/ 25 w 62"/>
                <a:gd name="T95" fmla="*/ 25 h 62"/>
                <a:gd name="T96" fmla="*/ 18 w 62"/>
                <a:gd name="T97" fmla="*/ 38 h 62"/>
                <a:gd name="T98" fmla="*/ 25 w 62"/>
                <a:gd name="T99" fmla="*/ 45 h 62"/>
                <a:gd name="T100" fmla="*/ 38 w 62"/>
                <a:gd name="T101" fmla="*/ 38 h 62"/>
                <a:gd name="T102" fmla="*/ 45 w 62"/>
                <a:gd name="T103" fmla="*/ 45 h 62"/>
                <a:gd name="T104" fmla="*/ 38 w 62"/>
                <a:gd name="T105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62">
                  <a:moveTo>
                    <a:pt x="58" y="35"/>
                  </a:moveTo>
                  <a:cubicBezTo>
                    <a:pt x="59" y="35"/>
                    <a:pt x="59" y="35"/>
                    <a:pt x="60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1"/>
                    <a:pt x="62" y="31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8"/>
                    <a:pt x="59" y="27"/>
                    <a:pt x="58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4" y="26"/>
                    <a:pt x="54" y="26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51" y="18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5"/>
                    <a:pt x="54" y="14"/>
                    <a:pt x="54" y="13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2"/>
                    <a:pt x="44" y="12"/>
                    <a:pt x="44" y="11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3"/>
                    <a:pt x="35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6" y="8"/>
                    <a:pt x="26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2" y="18"/>
                    <a:pt x="11" y="1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7"/>
                    <a:pt x="7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8" y="36"/>
                    <a:pt x="8" y="37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8" y="49"/>
                    <a:pt x="9" y="4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3"/>
                    <a:pt x="9" y="53"/>
                    <a:pt x="10" y="5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3"/>
                    <a:pt x="15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8" y="51"/>
                    <a:pt x="18" y="51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7" y="56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9"/>
                    <a:pt x="27" y="59"/>
                    <a:pt x="28" y="60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2" y="62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59"/>
                    <a:pt x="35" y="59"/>
                    <a:pt x="35" y="58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5"/>
                    <a:pt x="36" y="55"/>
                    <a:pt x="36" y="55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5" y="51"/>
                    <a:pt x="45" y="52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4"/>
                    <a:pt x="48" y="54"/>
                    <a:pt x="4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3" y="53"/>
                    <a:pt x="53" y="53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3" y="48"/>
                    <a:pt x="53" y="48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5"/>
                    <a:pt x="51" y="45"/>
                    <a:pt x="51" y="44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6"/>
                    <a:pt x="55" y="36"/>
                    <a:pt x="56" y="36"/>
                  </a:cubicBezTo>
                  <a:lnTo>
                    <a:pt x="58" y="35"/>
                  </a:lnTo>
                  <a:close/>
                  <a:moveTo>
                    <a:pt x="45" y="18"/>
                  </a:moveTo>
                  <a:cubicBezTo>
                    <a:pt x="47" y="20"/>
                    <a:pt x="47" y="23"/>
                    <a:pt x="45" y="25"/>
                  </a:cubicBezTo>
                  <a:cubicBezTo>
                    <a:pt x="43" y="27"/>
                    <a:pt x="40" y="27"/>
                    <a:pt x="38" y="25"/>
                  </a:cubicBezTo>
                  <a:cubicBezTo>
                    <a:pt x="36" y="23"/>
                    <a:pt x="36" y="20"/>
                    <a:pt x="38" y="18"/>
                  </a:cubicBezTo>
                  <a:cubicBezTo>
                    <a:pt x="40" y="16"/>
                    <a:pt x="43" y="16"/>
                    <a:pt x="45" y="18"/>
                  </a:cubicBezTo>
                  <a:close/>
                  <a:moveTo>
                    <a:pt x="28" y="29"/>
                  </a:moveTo>
                  <a:cubicBezTo>
                    <a:pt x="30" y="27"/>
                    <a:pt x="33" y="27"/>
                    <a:pt x="34" y="29"/>
                  </a:cubicBezTo>
                  <a:cubicBezTo>
                    <a:pt x="36" y="30"/>
                    <a:pt x="36" y="33"/>
                    <a:pt x="34" y="35"/>
                  </a:cubicBezTo>
                  <a:cubicBezTo>
                    <a:pt x="33" y="36"/>
                    <a:pt x="30" y="36"/>
                    <a:pt x="28" y="35"/>
                  </a:cubicBezTo>
                  <a:cubicBezTo>
                    <a:pt x="27" y="33"/>
                    <a:pt x="27" y="30"/>
                    <a:pt x="28" y="29"/>
                  </a:cubicBezTo>
                  <a:close/>
                  <a:moveTo>
                    <a:pt x="25" y="25"/>
                  </a:moveTo>
                  <a:cubicBezTo>
                    <a:pt x="23" y="27"/>
                    <a:pt x="20" y="27"/>
                    <a:pt x="18" y="25"/>
                  </a:cubicBezTo>
                  <a:cubicBezTo>
                    <a:pt x="16" y="23"/>
                    <a:pt x="16" y="20"/>
                    <a:pt x="18" y="18"/>
                  </a:cubicBezTo>
                  <a:cubicBezTo>
                    <a:pt x="20" y="16"/>
                    <a:pt x="23" y="16"/>
                    <a:pt x="25" y="18"/>
                  </a:cubicBezTo>
                  <a:cubicBezTo>
                    <a:pt x="27" y="20"/>
                    <a:pt x="27" y="23"/>
                    <a:pt x="25" y="25"/>
                  </a:cubicBezTo>
                  <a:close/>
                  <a:moveTo>
                    <a:pt x="18" y="45"/>
                  </a:moveTo>
                  <a:cubicBezTo>
                    <a:pt x="16" y="43"/>
                    <a:pt x="16" y="40"/>
                    <a:pt x="18" y="38"/>
                  </a:cubicBezTo>
                  <a:cubicBezTo>
                    <a:pt x="20" y="36"/>
                    <a:pt x="23" y="36"/>
                    <a:pt x="25" y="38"/>
                  </a:cubicBezTo>
                  <a:cubicBezTo>
                    <a:pt x="27" y="40"/>
                    <a:pt x="27" y="43"/>
                    <a:pt x="25" y="45"/>
                  </a:cubicBezTo>
                  <a:cubicBezTo>
                    <a:pt x="23" y="47"/>
                    <a:pt x="20" y="47"/>
                    <a:pt x="18" y="45"/>
                  </a:cubicBezTo>
                  <a:close/>
                  <a:moveTo>
                    <a:pt x="38" y="38"/>
                  </a:moveTo>
                  <a:cubicBezTo>
                    <a:pt x="40" y="36"/>
                    <a:pt x="43" y="36"/>
                    <a:pt x="45" y="38"/>
                  </a:cubicBezTo>
                  <a:cubicBezTo>
                    <a:pt x="47" y="40"/>
                    <a:pt x="47" y="43"/>
                    <a:pt x="45" y="45"/>
                  </a:cubicBezTo>
                  <a:cubicBezTo>
                    <a:pt x="43" y="47"/>
                    <a:pt x="40" y="47"/>
                    <a:pt x="38" y="45"/>
                  </a:cubicBezTo>
                  <a:cubicBezTo>
                    <a:pt x="36" y="43"/>
                    <a:pt x="36" y="40"/>
                    <a:pt x="38" y="38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"/>
            <p:cNvSpPr>
              <a:spLocks noChangeAspect="1"/>
            </p:cNvSpPr>
            <p:nvPr userDrawn="1"/>
          </p:nvSpPr>
          <p:spPr bwMode="auto">
            <a:xfrm>
              <a:off x="6694598" y="1481019"/>
              <a:ext cx="519191" cy="334561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"/>
            <p:cNvSpPr>
              <a:spLocks noChangeAspect="1"/>
            </p:cNvSpPr>
            <p:nvPr userDrawn="1"/>
          </p:nvSpPr>
          <p:spPr bwMode="auto">
            <a:xfrm>
              <a:off x="7189003" y="1671429"/>
              <a:ext cx="1244986" cy="802255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317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2785221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9692919" y="3863018"/>
            <a:ext cx="2257781" cy="2730394"/>
            <a:chOff x="6694598" y="1394165"/>
            <a:chExt cx="3839950" cy="4643753"/>
          </a:xfrm>
        </p:grpSpPr>
        <p:grpSp>
          <p:nvGrpSpPr>
            <p:cNvPr id="4" name="Group 3"/>
            <p:cNvGrpSpPr/>
            <p:nvPr userDrawn="1"/>
          </p:nvGrpSpPr>
          <p:grpSpPr bwMode="gray">
            <a:xfrm>
              <a:off x="9225010" y="2211463"/>
              <a:ext cx="1309538" cy="1272388"/>
              <a:chOff x="10291816" y="2168420"/>
              <a:chExt cx="1321322" cy="1283838"/>
            </a:xfrm>
            <a:solidFill>
              <a:srgbClr val="FF8C00"/>
            </a:solidFill>
          </p:grpSpPr>
          <p:sp>
            <p:nvSpPr>
              <p:cNvPr id="11" name="Freeform 592"/>
              <p:cNvSpPr>
                <a:spLocks noEditPoints="1"/>
              </p:cNvSpPr>
              <p:nvPr/>
            </p:nvSpPr>
            <p:spPr bwMode="gray">
              <a:xfrm>
                <a:off x="10413637" y="2262131"/>
                <a:ext cx="1077675" cy="1087043"/>
              </a:xfrm>
              <a:custGeom>
                <a:avLst/>
                <a:gdLst>
                  <a:gd name="T0" fmla="*/ 25 w 53"/>
                  <a:gd name="T1" fmla="*/ 1 h 54"/>
                  <a:gd name="T2" fmla="*/ 1 w 53"/>
                  <a:gd name="T3" fmla="*/ 29 h 54"/>
                  <a:gd name="T4" fmla="*/ 28 w 53"/>
                  <a:gd name="T5" fmla="*/ 53 h 54"/>
                  <a:gd name="T6" fmla="*/ 52 w 53"/>
                  <a:gd name="T7" fmla="*/ 25 h 54"/>
                  <a:gd name="T8" fmla="*/ 25 w 53"/>
                  <a:gd name="T9" fmla="*/ 1 h 54"/>
                  <a:gd name="T10" fmla="*/ 27 w 53"/>
                  <a:gd name="T11" fmla="*/ 39 h 54"/>
                  <a:gd name="T12" fmla="*/ 14 w 53"/>
                  <a:gd name="T13" fmla="*/ 28 h 54"/>
                  <a:gd name="T14" fmla="*/ 26 w 53"/>
                  <a:gd name="T15" fmla="*/ 15 h 54"/>
                  <a:gd name="T16" fmla="*/ 39 w 53"/>
                  <a:gd name="T17" fmla="*/ 26 h 54"/>
                  <a:gd name="T18" fmla="*/ 27 w 53"/>
                  <a:gd name="T19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4">
                    <a:moveTo>
                      <a:pt x="25" y="1"/>
                    </a:moveTo>
                    <a:cubicBezTo>
                      <a:pt x="10" y="2"/>
                      <a:pt x="0" y="14"/>
                      <a:pt x="1" y="29"/>
                    </a:cubicBezTo>
                    <a:cubicBezTo>
                      <a:pt x="2" y="43"/>
                      <a:pt x="14" y="54"/>
                      <a:pt x="28" y="53"/>
                    </a:cubicBezTo>
                    <a:cubicBezTo>
                      <a:pt x="42" y="52"/>
                      <a:pt x="53" y="39"/>
                      <a:pt x="52" y="25"/>
                    </a:cubicBezTo>
                    <a:cubicBezTo>
                      <a:pt x="51" y="11"/>
                      <a:pt x="39" y="0"/>
                      <a:pt x="25" y="1"/>
                    </a:cubicBezTo>
                    <a:close/>
                    <a:moveTo>
                      <a:pt x="27" y="39"/>
                    </a:moveTo>
                    <a:cubicBezTo>
                      <a:pt x="20" y="40"/>
                      <a:pt x="15" y="34"/>
                      <a:pt x="14" y="28"/>
                    </a:cubicBezTo>
                    <a:cubicBezTo>
                      <a:pt x="14" y="21"/>
                      <a:pt x="19" y="15"/>
                      <a:pt x="26" y="15"/>
                    </a:cubicBezTo>
                    <a:cubicBezTo>
                      <a:pt x="32" y="14"/>
                      <a:pt x="38" y="19"/>
                      <a:pt x="39" y="26"/>
                    </a:cubicBezTo>
                    <a:cubicBezTo>
                      <a:pt x="39" y="33"/>
                      <a:pt x="34" y="39"/>
                      <a:pt x="2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593"/>
              <p:cNvSpPr>
                <a:spLocks/>
              </p:cNvSpPr>
              <p:nvPr/>
            </p:nvSpPr>
            <p:spPr bwMode="gray">
              <a:xfrm>
                <a:off x="10844705" y="2168420"/>
                <a:ext cx="178053" cy="299874"/>
              </a:xfrm>
              <a:custGeom>
                <a:avLst/>
                <a:gdLst>
                  <a:gd name="T0" fmla="*/ 9 w 9"/>
                  <a:gd name="T1" fmla="*/ 13 h 15"/>
                  <a:gd name="T2" fmla="*/ 7 w 9"/>
                  <a:gd name="T3" fmla="*/ 15 h 15"/>
                  <a:gd name="T4" fmla="*/ 2 w 9"/>
                  <a:gd name="T5" fmla="*/ 15 h 15"/>
                  <a:gd name="T6" fmla="*/ 0 w 9"/>
                  <a:gd name="T7" fmla="*/ 13 h 15"/>
                  <a:gd name="T8" fmla="*/ 1 w 9"/>
                  <a:gd name="T9" fmla="*/ 2 h 15"/>
                  <a:gd name="T10" fmla="*/ 3 w 9"/>
                  <a:gd name="T11" fmla="*/ 0 h 15"/>
                  <a:gd name="T12" fmla="*/ 4 w 9"/>
                  <a:gd name="T13" fmla="*/ 0 h 15"/>
                  <a:gd name="T14" fmla="*/ 6 w 9"/>
                  <a:gd name="T15" fmla="*/ 2 h 15"/>
                  <a:gd name="T16" fmla="*/ 9 w 9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5">
                    <a:moveTo>
                      <a:pt x="9" y="13"/>
                    </a:moveTo>
                    <a:cubicBezTo>
                      <a:pt x="9" y="14"/>
                      <a:pt x="8" y="15"/>
                      <a:pt x="7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594"/>
              <p:cNvSpPr>
                <a:spLocks/>
              </p:cNvSpPr>
              <p:nvPr/>
            </p:nvSpPr>
            <p:spPr bwMode="gray">
              <a:xfrm>
                <a:off x="10882189" y="3133642"/>
                <a:ext cx="178053" cy="318616"/>
              </a:xfrm>
              <a:custGeom>
                <a:avLst/>
                <a:gdLst>
                  <a:gd name="T0" fmla="*/ 0 w 9"/>
                  <a:gd name="T1" fmla="*/ 3 h 16"/>
                  <a:gd name="T2" fmla="*/ 2 w 9"/>
                  <a:gd name="T3" fmla="*/ 1 h 16"/>
                  <a:gd name="T4" fmla="*/ 7 w 9"/>
                  <a:gd name="T5" fmla="*/ 0 h 16"/>
                  <a:gd name="T6" fmla="*/ 9 w 9"/>
                  <a:gd name="T7" fmla="*/ 2 h 16"/>
                  <a:gd name="T8" fmla="*/ 8 w 9"/>
                  <a:gd name="T9" fmla="*/ 14 h 16"/>
                  <a:gd name="T10" fmla="*/ 6 w 9"/>
                  <a:gd name="T11" fmla="*/ 16 h 16"/>
                  <a:gd name="T12" fmla="*/ 5 w 9"/>
                  <a:gd name="T13" fmla="*/ 16 h 16"/>
                  <a:gd name="T14" fmla="*/ 3 w 9"/>
                  <a:gd name="T15" fmla="*/ 14 h 16"/>
                  <a:gd name="T16" fmla="*/ 0 w 9"/>
                  <a:gd name="T17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6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7" y="16"/>
                      <a:pt x="6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5"/>
                      <a:pt x="3" y="14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595"/>
              <p:cNvSpPr>
                <a:spLocks/>
              </p:cNvSpPr>
              <p:nvPr/>
            </p:nvSpPr>
            <p:spPr bwMode="gray">
              <a:xfrm>
                <a:off x="10291816" y="2730684"/>
                <a:ext cx="327990" cy="196795"/>
              </a:xfrm>
              <a:custGeom>
                <a:avLst/>
                <a:gdLst>
                  <a:gd name="T0" fmla="*/ 13 w 16"/>
                  <a:gd name="T1" fmla="*/ 1 h 10"/>
                  <a:gd name="T2" fmla="*/ 16 w 16"/>
                  <a:gd name="T3" fmla="*/ 2 h 10"/>
                  <a:gd name="T4" fmla="*/ 16 w 16"/>
                  <a:gd name="T5" fmla="*/ 8 h 10"/>
                  <a:gd name="T6" fmla="*/ 14 w 16"/>
                  <a:gd name="T7" fmla="*/ 10 h 10"/>
                  <a:gd name="T8" fmla="*/ 3 w 16"/>
                  <a:gd name="T9" fmla="*/ 9 h 10"/>
                  <a:gd name="T10" fmla="*/ 0 w 16"/>
                  <a:gd name="T11" fmla="*/ 7 h 10"/>
                  <a:gd name="T12" fmla="*/ 0 w 16"/>
                  <a:gd name="T13" fmla="*/ 5 h 10"/>
                  <a:gd name="T14" fmla="*/ 2 w 16"/>
                  <a:gd name="T15" fmla="*/ 3 h 10"/>
                  <a:gd name="T16" fmla="*/ 13 w 16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0">
                    <a:moveTo>
                      <a:pt x="13" y="1"/>
                    </a:moveTo>
                    <a:cubicBezTo>
                      <a:pt x="15" y="0"/>
                      <a:pt x="16" y="1"/>
                      <a:pt x="16" y="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9"/>
                      <a:pt x="15" y="10"/>
                      <a:pt x="14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lnTo>
                      <a:pt x="1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596"/>
              <p:cNvSpPr>
                <a:spLocks/>
              </p:cNvSpPr>
              <p:nvPr/>
            </p:nvSpPr>
            <p:spPr bwMode="gray">
              <a:xfrm>
                <a:off x="11285148" y="2693200"/>
                <a:ext cx="327990" cy="178053"/>
              </a:xfrm>
              <a:custGeom>
                <a:avLst/>
                <a:gdLst>
                  <a:gd name="T0" fmla="*/ 2 w 16"/>
                  <a:gd name="T1" fmla="*/ 9 h 9"/>
                  <a:gd name="T2" fmla="*/ 0 w 16"/>
                  <a:gd name="T3" fmla="*/ 7 h 9"/>
                  <a:gd name="T4" fmla="*/ 0 w 16"/>
                  <a:gd name="T5" fmla="*/ 2 h 9"/>
                  <a:gd name="T6" fmla="*/ 2 w 16"/>
                  <a:gd name="T7" fmla="*/ 0 h 9"/>
                  <a:gd name="T8" fmla="*/ 13 w 16"/>
                  <a:gd name="T9" fmla="*/ 1 h 9"/>
                  <a:gd name="T10" fmla="*/ 15 w 16"/>
                  <a:gd name="T11" fmla="*/ 3 h 9"/>
                  <a:gd name="T12" fmla="*/ 15 w 16"/>
                  <a:gd name="T13" fmla="*/ 4 h 9"/>
                  <a:gd name="T14" fmla="*/ 14 w 16"/>
                  <a:gd name="T15" fmla="*/ 7 h 9"/>
                  <a:gd name="T16" fmla="*/ 2 w 1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2" y="9"/>
                    </a:moveTo>
                    <a:cubicBezTo>
                      <a:pt x="1" y="9"/>
                      <a:pt x="0" y="9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1"/>
                      <a:pt x="15" y="2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5"/>
                      <a:pt x="15" y="7"/>
                      <a:pt x="14" y="7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597"/>
              <p:cNvSpPr>
                <a:spLocks/>
              </p:cNvSpPr>
              <p:nvPr/>
            </p:nvSpPr>
            <p:spPr bwMode="gray">
              <a:xfrm>
                <a:off x="10432379" y="2346473"/>
                <a:ext cx="309248" cy="299874"/>
              </a:xfrm>
              <a:custGeom>
                <a:avLst/>
                <a:gdLst>
                  <a:gd name="T0" fmla="*/ 14 w 15"/>
                  <a:gd name="T1" fmla="*/ 7 h 15"/>
                  <a:gd name="T2" fmla="*/ 15 w 15"/>
                  <a:gd name="T3" fmla="*/ 10 h 15"/>
                  <a:gd name="T4" fmla="*/ 11 w 15"/>
                  <a:gd name="T5" fmla="*/ 14 h 15"/>
                  <a:gd name="T6" fmla="*/ 8 w 15"/>
                  <a:gd name="T7" fmla="*/ 14 h 15"/>
                  <a:gd name="T8" fmla="*/ 1 w 15"/>
                  <a:gd name="T9" fmla="*/ 5 h 15"/>
                  <a:gd name="T10" fmla="*/ 1 w 15"/>
                  <a:gd name="T11" fmla="*/ 2 h 15"/>
                  <a:gd name="T12" fmla="*/ 2 w 15"/>
                  <a:gd name="T13" fmla="*/ 1 h 15"/>
                  <a:gd name="T14" fmla="*/ 5 w 15"/>
                  <a:gd name="T15" fmla="*/ 1 h 15"/>
                  <a:gd name="T16" fmla="*/ 14 w 15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14" y="7"/>
                    </a:moveTo>
                    <a:cubicBezTo>
                      <a:pt x="15" y="8"/>
                      <a:pt x="15" y="9"/>
                      <a:pt x="15" y="1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5"/>
                      <a:pt x="9" y="15"/>
                      <a:pt x="8" y="1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1"/>
                    </a:cubicBez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98"/>
              <p:cNvSpPr>
                <a:spLocks/>
              </p:cNvSpPr>
              <p:nvPr/>
            </p:nvSpPr>
            <p:spPr bwMode="gray">
              <a:xfrm>
                <a:off x="11144585" y="2974331"/>
                <a:ext cx="318616" cy="281132"/>
              </a:xfrm>
              <a:custGeom>
                <a:avLst/>
                <a:gdLst>
                  <a:gd name="T0" fmla="*/ 2 w 16"/>
                  <a:gd name="T1" fmla="*/ 8 h 14"/>
                  <a:gd name="T2" fmla="*/ 1 w 16"/>
                  <a:gd name="T3" fmla="*/ 5 h 14"/>
                  <a:gd name="T4" fmla="*/ 5 w 16"/>
                  <a:gd name="T5" fmla="*/ 1 h 14"/>
                  <a:gd name="T6" fmla="*/ 7 w 16"/>
                  <a:gd name="T7" fmla="*/ 1 h 14"/>
                  <a:gd name="T8" fmla="*/ 15 w 16"/>
                  <a:gd name="T9" fmla="*/ 9 h 14"/>
                  <a:gd name="T10" fmla="*/ 15 w 16"/>
                  <a:gd name="T11" fmla="*/ 13 h 14"/>
                  <a:gd name="T12" fmla="*/ 14 w 16"/>
                  <a:gd name="T13" fmla="*/ 13 h 14"/>
                  <a:gd name="T14" fmla="*/ 11 w 16"/>
                  <a:gd name="T15" fmla="*/ 14 h 14"/>
                  <a:gd name="T16" fmla="*/ 2 w 16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4">
                    <a:moveTo>
                      <a:pt x="2" y="8"/>
                    </a:moveTo>
                    <a:cubicBezTo>
                      <a:pt x="1" y="7"/>
                      <a:pt x="0" y="6"/>
                      <a:pt x="1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2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4"/>
                      <a:pt x="11" y="14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599"/>
              <p:cNvSpPr>
                <a:spLocks/>
              </p:cNvSpPr>
              <p:nvPr/>
            </p:nvSpPr>
            <p:spPr bwMode="gray">
              <a:xfrm>
                <a:off x="10497979" y="3011816"/>
                <a:ext cx="281132" cy="299874"/>
              </a:xfrm>
              <a:custGeom>
                <a:avLst/>
                <a:gdLst>
                  <a:gd name="T0" fmla="*/ 7 w 14"/>
                  <a:gd name="T1" fmla="*/ 1 h 15"/>
                  <a:gd name="T2" fmla="*/ 9 w 14"/>
                  <a:gd name="T3" fmla="*/ 1 h 15"/>
                  <a:gd name="T4" fmla="*/ 13 w 14"/>
                  <a:gd name="T5" fmla="*/ 4 h 15"/>
                  <a:gd name="T6" fmla="*/ 13 w 14"/>
                  <a:gd name="T7" fmla="*/ 7 h 15"/>
                  <a:gd name="T8" fmla="*/ 5 w 14"/>
                  <a:gd name="T9" fmla="*/ 14 h 15"/>
                  <a:gd name="T10" fmla="*/ 2 w 14"/>
                  <a:gd name="T11" fmla="*/ 14 h 15"/>
                  <a:gd name="T12" fmla="*/ 1 w 14"/>
                  <a:gd name="T13" fmla="*/ 14 h 15"/>
                  <a:gd name="T14" fmla="*/ 0 w 14"/>
                  <a:gd name="T15" fmla="*/ 11 h 15"/>
                  <a:gd name="T16" fmla="*/ 7 w 14"/>
                  <a:gd name="T17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"/>
                    </a:moveTo>
                    <a:cubicBezTo>
                      <a:pt x="7" y="0"/>
                      <a:pt x="9" y="0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5"/>
                      <a:pt x="14" y="6"/>
                      <a:pt x="13" y="7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3" y="15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1"/>
                      <a:pt x="0" y="11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00"/>
              <p:cNvSpPr>
                <a:spLocks/>
              </p:cNvSpPr>
              <p:nvPr/>
            </p:nvSpPr>
            <p:spPr bwMode="gray">
              <a:xfrm>
                <a:off x="11125837" y="2308989"/>
                <a:ext cx="281132" cy="299874"/>
              </a:xfrm>
              <a:custGeom>
                <a:avLst/>
                <a:gdLst>
                  <a:gd name="T0" fmla="*/ 7 w 14"/>
                  <a:gd name="T1" fmla="*/ 14 h 15"/>
                  <a:gd name="T2" fmla="*/ 4 w 14"/>
                  <a:gd name="T3" fmla="*/ 14 h 15"/>
                  <a:gd name="T4" fmla="*/ 0 w 14"/>
                  <a:gd name="T5" fmla="*/ 10 h 15"/>
                  <a:gd name="T6" fmla="*/ 0 w 14"/>
                  <a:gd name="T7" fmla="*/ 8 h 15"/>
                  <a:gd name="T8" fmla="*/ 9 w 14"/>
                  <a:gd name="T9" fmla="*/ 0 h 15"/>
                  <a:gd name="T10" fmla="*/ 12 w 14"/>
                  <a:gd name="T11" fmla="*/ 0 h 15"/>
                  <a:gd name="T12" fmla="*/ 13 w 14"/>
                  <a:gd name="T13" fmla="*/ 1 h 15"/>
                  <a:gd name="T14" fmla="*/ 13 w 14"/>
                  <a:gd name="T15" fmla="*/ 4 h 15"/>
                  <a:gd name="T16" fmla="*/ 7 w 14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4"/>
                    </a:moveTo>
                    <a:cubicBezTo>
                      <a:pt x="6" y="15"/>
                      <a:pt x="5" y="15"/>
                      <a:pt x="4" y="1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2"/>
                      <a:pt x="14" y="3"/>
                      <a:pt x="13" y="4"/>
                    </a:cubicBez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01"/>
              <p:cNvSpPr>
                <a:spLocks/>
              </p:cNvSpPr>
              <p:nvPr/>
            </p:nvSpPr>
            <p:spPr bwMode="gray">
              <a:xfrm>
                <a:off x="10619800" y="2205905"/>
                <a:ext cx="262390" cy="337358"/>
              </a:xfrm>
              <a:custGeom>
                <a:avLst/>
                <a:gdLst>
                  <a:gd name="T0" fmla="*/ 12 w 13"/>
                  <a:gd name="T1" fmla="*/ 11 h 17"/>
                  <a:gd name="T2" fmla="*/ 11 w 13"/>
                  <a:gd name="T3" fmla="*/ 14 h 17"/>
                  <a:gd name="T4" fmla="*/ 6 w 13"/>
                  <a:gd name="T5" fmla="*/ 16 h 17"/>
                  <a:gd name="T6" fmla="*/ 4 w 13"/>
                  <a:gd name="T7" fmla="*/ 15 h 17"/>
                  <a:gd name="T8" fmla="*/ 0 w 13"/>
                  <a:gd name="T9" fmla="*/ 4 h 17"/>
                  <a:gd name="T10" fmla="*/ 1 w 13"/>
                  <a:gd name="T11" fmla="*/ 1 h 17"/>
                  <a:gd name="T12" fmla="*/ 3 w 13"/>
                  <a:gd name="T13" fmla="*/ 1 h 17"/>
                  <a:gd name="T14" fmla="*/ 5 w 13"/>
                  <a:gd name="T15" fmla="*/ 2 h 17"/>
                  <a:gd name="T16" fmla="*/ 12 w 13"/>
                  <a:gd name="T1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7">
                    <a:moveTo>
                      <a:pt x="12" y="11"/>
                    </a:moveTo>
                    <a:cubicBezTo>
                      <a:pt x="13" y="12"/>
                      <a:pt x="12" y="13"/>
                      <a:pt x="11" y="14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7"/>
                      <a:pt x="4" y="16"/>
                      <a:pt x="4" y="1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1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02"/>
              <p:cNvSpPr>
                <a:spLocks/>
              </p:cNvSpPr>
              <p:nvPr/>
            </p:nvSpPr>
            <p:spPr bwMode="gray">
              <a:xfrm>
                <a:off x="11022758" y="3068042"/>
                <a:ext cx="262390" cy="327990"/>
              </a:xfrm>
              <a:custGeom>
                <a:avLst/>
                <a:gdLst>
                  <a:gd name="T0" fmla="*/ 1 w 13"/>
                  <a:gd name="T1" fmla="*/ 6 h 16"/>
                  <a:gd name="T2" fmla="*/ 1 w 13"/>
                  <a:gd name="T3" fmla="*/ 3 h 16"/>
                  <a:gd name="T4" fmla="*/ 6 w 13"/>
                  <a:gd name="T5" fmla="*/ 1 h 16"/>
                  <a:gd name="T6" fmla="*/ 9 w 13"/>
                  <a:gd name="T7" fmla="*/ 2 h 16"/>
                  <a:gd name="T8" fmla="*/ 13 w 13"/>
                  <a:gd name="T9" fmla="*/ 12 h 16"/>
                  <a:gd name="T10" fmla="*/ 11 w 13"/>
                  <a:gd name="T11" fmla="*/ 15 h 16"/>
                  <a:gd name="T12" fmla="*/ 10 w 13"/>
                  <a:gd name="T13" fmla="*/ 16 h 16"/>
                  <a:gd name="T14" fmla="*/ 7 w 13"/>
                  <a:gd name="T15" fmla="*/ 15 h 16"/>
                  <a:gd name="T16" fmla="*/ 1 w 13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6">
                    <a:moveTo>
                      <a:pt x="1" y="6"/>
                    </a:moveTo>
                    <a:cubicBezTo>
                      <a:pt x="0" y="5"/>
                      <a:pt x="0" y="3"/>
                      <a:pt x="1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8" y="0"/>
                      <a:pt x="9" y="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2" y="15"/>
                      <a:pt x="11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03"/>
              <p:cNvSpPr>
                <a:spLocks/>
              </p:cNvSpPr>
              <p:nvPr/>
            </p:nvSpPr>
            <p:spPr bwMode="gray">
              <a:xfrm>
                <a:off x="10357410" y="2889995"/>
                <a:ext cx="318616" cy="243648"/>
              </a:xfrm>
              <a:custGeom>
                <a:avLst/>
                <a:gdLst>
                  <a:gd name="T0" fmla="*/ 11 w 16"/>
                  <a:gd name="T1" fmla="*/ 0 h 12"/>
                  <a:gd name="T2" fmla="*/ 13 w 16"/>
                  <a:gd name="T3" fmla="*/ 1 h 12"/>
                  <a:gd name="T4" fmla="*/ 16 w 16"/>
                  <a:gd name="T5" fmla="*/ 6 h 12"/>
                  <a:gd name="T6" fmla="*/ 15 w 16"/>
                  <a:gd name="T7" fmla="*/ 8 h 12"/>
                  <a:gd name="T8" fmla="*/ 4 w 16"/>
                  <a:gd name="T9" fmla="*/ 12 h 12"/>
                  <a:gd name="T10" fmla="*/ 1 w 16"/>
                  <a:gd name="T11" fmla="*/ 11 h 12"/>
                  <a:gd name="T12" fmla="*/ 1 w 16"/>
                  <a:gd name="T13" fmla="*/ 10 h 12"/>
                  <a:gd name="T14" fmla="*/ 1 w 16"/>
                  <a:gd name="T15" fmla="*/ 7 h 12"/>
                  <a:gd name="T16" fmla="*/ 11 w 16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2">
                    <a:moveTo>
                      <a:pt x="11" y="0"/>
                    </a:moveTo>
                    <a:cubicBezTo>
                      <a:pt x="12" y="0"/>
                      <a:pt x="13" y="0"/>
                      <a:pt x="13" y="1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8"/>
                      <a:pt x="15" y="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2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9"/>
                      <a:pt x="0" y="7"/>
                      <a:pt x="1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04"/>
              <p:cNvSpPr>
                <a:spLocks/>
              </p:cNvSpPr>
              <p:nvPr/>
            </p:nvSpPr>
            <p:spPr bwMode="gray">
              <a:xfrm>
                <a:off x="11228922" y="2468294"/>
                <a:ext cx="318616" cy="262390"/>
              </a:xfrm>
              <a:custGeom>
                <a:avLst/>
                <a:gdLst>
                  <a:gd name="T0" fmla="*/ 5 w 16"/>
                  <a:gd name="T1" fmla="*/ 12 h 13"/>
                  <a:gd name="T2" fmla="*/ 3 w 16"/>
                  <a:gd name="T3" fmla="*/ 12 h 13"/>
                  <a:gd name="T4" fmla="*/ 0 w 16"/>
                  <a:gd name="T5" fmla="*/ 7 h 13"/>
                  <a:gd name="T6" fmla="*/ 1 w 16"/>
                  <a:gd name="T7" fmla="*/ 4 h 13"/>
                  <a:gd name="T8" fmla="*/ 12 w 16"/>
                  <a:gd name="T9" fmla="*/ 1 h 13"/>
                  <a:gd name="T10" fmla="*/ 15 w 16"/>
                  <a:gd name="T11" fmla="*/ 2 h 13"/>
                  <a:gd name="T12" fmla="*/ 15 w 16"/>
                  <a:gd name="T13" fmla="*/ 3 h 13"/>
                  <a:gd name="T14" fmla="*/ 15 w 16"/>
                  <a:gd name="T15" fmla="*/ 6 h 13"/>
                  <a:gd name="T16" fmla="*/ 5 w 16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5" y="12"/>
                    </a:moveTo>
                    <a:cubicBezTo>
                      <a:pt x="4" y="13"/>
                      <a:pt x="3" y="13"/>
                      <a:pt x="3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5" y="5"/>
                      <a:pt x="15" y="6"/>
                    </a:cubicBez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605"/>
              <p:cNvSpPr>
                <a:spLocks/>
              </p:cNvSpPr>
              <p:nvPr/>
            </p:nvSpPr>
            <p:spPr bwMode="gray">
              <a:xfrm>
                <a:off x="10310558" y="2543263"/>
                <a:ext cx="346732" cy="243648"/>
              </a:xfrm>
              <a:custGeom>
                <a:avLst/>
                <a:gdLst>
                  <a:gd name="T0" fmla="*/ 15 w 17"/>
                  <a:gd name="T1" fmla="*/ 3 h 12"/>
                  <a:gd name="T2" fmla="*/ 16 w 17"/>
                  <a:gd name="T3" fmla="*/ 5 h 12"/>
                  <a:gd name="T4" fmla="*/ 15 w 17"/>
                  <a:gd name="T5" fmla="*/ 10 h 12"/>
                  <a:gd name="T6" fmla="*/ 12 w 17"/>
                  <a:gd name="T7" fmla="*/ 11 h 12"/>
                  <a:gd name="T8" fmla="*/ 2 w 17"/>
                  <a:gd name="T9" fmla="*/ 6 h 12"/>
                  <a:gd name="T10" fmla="*/ 1 w 17"/>
                  <a:gd name="T11" fmla="*/ 3 h 12"/>
                  <a:gd name="T12" fmla="*/ 1 w 17"/>
                  <a:gd name="T13" fmla="*/ 2 h 12"/>
                  <a:gd name="T14" fmla="*/ 4 w 17"/>
                  <a:gd name="T15" fmla="*/ 1 h 12"/>
                  <a:gd name="T16" fmla="*/ 15 w 1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2">
                    <a:moveTo>
                      <a:pt x="15" y="3"/>
                    </a:moveTo>
                    <a:cubicBezTo>
                      <a:pt x="16" y="3"/>
                      <a:pt x="17" y="4"/>
                      <a:pt x="16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1"/>
                      <a:pt x="13" y="12"/>
                      <a:pt x="12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606"/>
              <p:cNvSpPr>
                <a:spLocks/>
              </p:cNvSpPr>
              <p:nvPr/>
            </p:nvSpPr>
            <p:spPr bwMode="gray">
              <a:xfrm>
                <a:off x="11247664" y="2833768"/>
                <a:ext cx="318616" cy="215537"/>
              </a:xfrm>
              <a:custGeom>
                <a:avLst/>
                <a:gdLst>
                  <a:gd name="T0" fmla="*/ 2 w 16"/>
                  <a:gd name="T1" fmla="*/ 9 h 11"/>
                  <a:gd name="T2" fmla="*/ 0 w 16"/>
                  <a:gd name="T3" fmla="*/ 7 h 11"/>
                  <a:gd name="T4" fmla="*/ 2 w 16"/>
                  <a:gd name="T5" fmla="*/ 1 h 11"/>
                  <a:gd name="T6" fmla="*/ 5 w 16"/>
                  <a:gd name="T7" fmla="*/ 0 h 11"/>
                  <a:gd name="T8" fmla="*/ 15 w 16"/>
                  <a:gd name="T9" fmla="*/ 6 h 11"/>
                  <a:gd name="T10" fmla="*/ 16 w 16"/>
                  <a:gd name="T11" fmla="*/ 8 h 11"/>
                  <a:gd name="T12" fmla="*/ 16 w 16"/>
                  <a:gd name="T13" fmla="*/ 9 h 11"/>
                  <a:gd name="T14" fmla="*/ 13 w 16"/>
                  <a:gd name="T15" fmla="*/ 11 h 11"/>
                  <a:gd name="T16" fmla="*/ 2 w 16"/>
                  <a:gd name="T1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1">
                    <a:moveTo>
                      <a:pt x="2" y="9"/>
                    </a:moveTo>
                    <a:cubicBezTo>
                      <a:pt x="1" y="9"/>
                      <a:pt x="0" y="8"/>
                      <a:pt x="0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7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4" y="11"/>
                      <a:pt x="13" y="11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08"/>
              <p:cNvSpPr>
                <a:spLocks/>
              </p:cNvSpPr>
              <p:nvPr/>
            </p:nvSpPr>
            <p:spPr bwMode="gray">
              <a:xfrm>
                <a:off x="10694768" y="3086784"/>
                <a:ext cx="224905" cy="346732"/>
              </a:xfrm>
              <a:custGeom>
                <a:avLst/>
                <a:gdLst>
                  <a:gd name="T0" fmla="*/ 2 w 11"/>
                  <a:gd name="T1" fmla="*/ 2 h 17"/>
                  <a:gd name="T2" fmla="*/ 5 w 11"/>
                  <a:gd name="T3" fmla="*/ 1 h 17"/>
                  <a:gd name="T4" fmla="*/ 10 w 11"/>
                  <a:gd name="T5" fmla="*/ 3 h 17"/>
                  <a:gd name="T6" fmla="*/ 11 w 11"/>
                  <a:gd name="T7" fmla="*/ 5 h 17"/>
                  <a:gd name="T8" fmla="*/ 6 w 11"/>
                  <a:gd name="T9" fmla="*/ 15 h 17"/>
                  <a:gd name="T10" fmla="*/ 3 w 11"/>
                  <a:gd name="T11" fmla="*/ 16 h 17"/>
                  <a:gd name="T12" fmla="*/ 2 w 11"/>
                  <a:gd name="T13" fmla="*/ 16 h 17"/>
                  <a:gd name="T14" fmla="*/ 0 w 11"/>
                  <a:gd name="T15" fmla="*/ 13 h 17"/>
                  <a:gd name="T16" fmla="*/ 2 w 11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7">
                    <a:moveTo>
                      <a:pt x="2" y="2"/>
                    </a:moveTo>
                    <a:cubicBezTo>
                      <a:pt x="3" y="1"/>
                      <a:pt x="4" y="0"/>
                      <a:pt x="5" y="1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6"/>
                      <a:pt x="4" y="17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609"/>
              <p:cNvSpPr>
                <a:spLocks/>
              </p:cNvSpPr>
              <p:nvPr/>
            </p:nvSpPr>
            <p:spPr bwMode="gray">
              <a:xfrm>
                <a:off x="10985274" y="2187162"/>
                <a:ext cx="215537" cy="318616"/>
              </a:xfrm>
              <a:custGeom>
                <a:avLst/>
                <a:gdLst>
                  <a:gd name="T0" fmla="*/ 9 w 11"/>
                  <a:gd name="T1" fmla="*/ 14 h 16"/>
                  <a:gd name="T2" fmla="*/ 6 w 11"/>
                  <a:gd name="T3" fmla="*/ 16 h 16"/>
                  <a:gd name="T4" fmla="*/ 1 w 11"/>
                  <a:gd name="T5" fmla="*/ 14 h 16"/>
                  <a:gd name="T6" fmla="*/ 0 w 11"/>
                  <a:gd name="T7" fmla="*/ 12 h 16"/>
                  <a:gd name="T8" fmla="*/ 5 w 11"/>
                  <a:gd name="T9" fmla="*/ 1 h 16"/>
                  <a:gd name="T10" fmla="*/ 8 w 11"/>
                  <a:gd name="T11" fmla="*/ 0 h 16"/>
                  <a:gd name="T12" fmla="*/ 9 w 11"/>
                  <a:gd name="T13" fmla="*/ 1 h 16"/>
                  <a:gd name="T14" fmla="*/ 11 w 11"/>
                  <a:gd name="T15" fmla="*/ 3 h 16"/>
                  <a:gd name="T16" fmla="*/ 9 w 11"/>
                  <a:gd name="T1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9" y="14"/>
                    </a:moveTo>
                    <a:cubicBezTo>
                      <a:pt x="8" y="16"/>
                      <a:pt x="7" y="16"/>
                      <a:pt x="6" y="1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1" y="2"/>
                      <a:pt x="11" y="3"/>
                    </a:cubicBezTo>
                    <a:lnTo>
                      <a:pt x="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Freeform 588"/>
            <p:cNvSpPr>
              <a:spLocks noEditPoints="1"/>
            </p:cNvSpPr>
            <p:nvPr/>
          </p:nvSpPr>
          <p:spPr bwMode="gray">
            <a:xfrm>
              <a:off x="8602746" y="2843012"/>
              <a:ext cx="705849" cy="705849"/>
            </a:xfrm>
            <a:custGeom>
              <a:avLst/>
              <a:gdLst>
                <a:gd name="T0" fmla="*/ 8 w 35"/>
                <a:gd name="T1" fmla="*/ 9 h 35"/>
                <a:gd name="T2" fmla="*/ 8 w 35"/>
                <a:gd name="T3" fmla="*/ 11 h 35"/>
                <a:gd name="T4" fmla="*/ 5 w 35"/>
                <a:gd name="T5" fmla="*/ 13 h 35"/>
                <a:gd name="T6" fmla="*/ 1 w 35"/>
                <a:gd name="T7" fmla="*/ 14 h 35"/>
                <a:gd name="T8" fmla="*/ 1 w 35"/>
                <a:gd name="T9" fmla="*/ 18 h 35"/>
                <a:gd name="T10" fmla="*/ 6 w 35"/>
                <a:gd name="T11" fmla="*/ 20 h 35"/>
                <a:gd name="T12" fmla="*/ 6 w 35"/>
                <a:gd name="T13" fmla="*/ 24 h 35"/>
                <a:gd name="T14" fmla="*/ 3 w 35"/>
                <a:gd name="T15" fmla="*/ 27 h 35"/>
                <a:gd name="T16" fmla="*/ 6 w 35"/>
                <a:gd name="T17" fmla="*/ 30 h 35"/>
                <a:gd name="T18" fmla="*/ 11 w 35"/>
                <a:gd name="T19" fmla="*/ 28 h 35"/>
                <a:gd name="T20" fmla="*/ 13 w 35"/>
                <a:gd name="T21" fmla="*/ 31 h 35"/>
                <a:gd name="T22" fmla="*/ 14 w 35"/>
                <a:gd name="T23" fmla="*/ 35 h 35"/>
                <a:gd name="T24" fmla="*/ 18 w 35"/>
                <a:gd name="T25" fmla="*/ 34 h 35"/>
                <a:gd name="T26" fmla="*/ 20 w 35"/>
                <a:gd name="T27" fmla="*/ 30 h 35"/>
                <a:gd name="T28" fmla="*/ 22 w 35"/>
                <a:gd name="T29" fmla="*/ 29 h 35"/>
                <a:gd name="T30" fmla="*/ 24 w 35"/>
                <a:gd name="T31" fmla="*/ 30 h 35"/>
                <a:gd name="T32" fmla="*/ 27 w 35"/>
                <a:gd name="T33" fmla="*/ 32 h 35"/>
                <a:gd name="T34" fmla="*/ 30 w 35"/>
                <a:gd name="T35" fmla="*/ 29 h 35"/>
                <a:gd name="T36" fmla="*/ 28 w 35"/>
                <a:gd name="T37" fmla="*/ 25 h 35"/>
                <a:gd name="T38" fmla="*/ 29 w 35"/>
                <a:gd name="T39" fmla="*/ 23 h 35"/>
                <a:gd name="T40" fmla="*/ 30 w 35"/>
                <a:gd name="T41" fmla="*/ 22 h 35"/>
                <a:gd name="T42" fmla="*/ 35 w 35"/>
                <a:gd name="T43" fmla="*/ 21 h 35"/>
                <a:gd name="T44" fmla="*/ 34 w 35"/>
                <a:gd name="T45" fmla="*/ 18 h 35"/>
                <a:gd name="T46" fmla="*/ 30 w 35"/>
                <a:gd name="T47" fmla="*/ 15 h 35"/>
                <a:gd name="T48" fmla="*/ 29 w 35"/>
                <a:gd name="T49" fmla="*/ 14 h 35"/>
                <a:gd name="T50" fmla="*/ 30 w 35"/>
                <a:gd name="T51" fmla="*/ 12 h 35"/>
                <a:gd name="T52" fmla="*/ 32 w 35"/>
                <a:gd name="T53" fmla="*/ 8 h 35"/>
                <a:gd name="T54" fmla="*/ 29 w 35"/>
                <a:gd name="T55" fmla="*/ 6 h 35"/>
                <a:gd name="T56" fmla="*/ 24 w 35"/>
                <a:gd name="T57" fmla="*/ 8 h 35"/>
                <a:gd name="T58" fmla="*/ 23 w 35"/>
                <a:gd name="T59" fmla="*/ 7 h 35"/>
                <a:gd name="T60" fmla="*/ 22 w 35"/>
                <a:gd name="T61" fmla="*/ 5 h 35"/>
                <a:gd name="T62" fmla="*/ 21 w 35"/>
                <a:gd name="T63" fmla="*/ 1 h 35"/>
                <a:gd name="T64" fmla="*/ 18 w 35"/>
                <a:gd name="T65" fmla="*/ 1 h 35"/>
                <a:gd name="T66" fmla="*/ 15 w 35"/>
                <a:gd name="T67" fmla="*/ 6 h 35"/>
                <a:gd name="T68" fmla="*/ 14 w 35"/>
                <a:gd name="T69" fmla="*/ 6 h 35"/>
                <a:gd name="T70" fmla="*/ 12 w 35"/>
                <a:gd name="T71" fmla="*/ 6 h 35"/>
                <a:gd name="T72" fmla="*/ 8 w 35"/>
                <a:gd name="T73" fmla="*/ 3 h 35"/>
                <a:gd name="T74" fmla="*/ 6 w 35"/>
                <a:gd name="T75" fmla="*/ 6 h 35"/>
                <a:gd name="T76" fmla="*/ 22 w 35"/>
                <a:gd name="T77" fmla="*/ 23 h 35"/>
                <a:gd name="T78" fmla="*/ 14 w 35"/>
                <a:gd name="T7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5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6" y="20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3" y="29"/>
                    <a:pt x="13" y="29"/>
                    <a:pt x="13" y="3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8" y="35"/>
                    <a:pt x="18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1" y="30"/>
                    <a:pt x="21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3" y="29"/>
                    <a:pt x="24" y="30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3"/>
                    <a:pt x="27" y="33"/>
                    <a:pt x="27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30"/>
                    <a:pt x="30" y="29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5"/>
                    <a:pt x="28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2"/>
                    <a:pt x="30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5" y="22"/>
                    <a:pt x="35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9"/>
                    <a:pt x="32" y="8"/>
                    <a:pt x="32" y="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2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lose/>
                  <a:moveTo>
                    <a:pt x="23" y="14"/>
                  </a:moveTo>
                  <a:cubicBezTo>
                    <a:pt x="25" y="17"/>
                    <a:pt x="24" y="21"/>
                    <a:pt x="22" y="23"/>
                  </a:cubicBezTo>
                  <a:cubicBezTo>
                    <a:pt x="19" y="25"/>
                    <a:pt x="15" y="24"/>
                    <a:pt x="13" y="22"/>
                  </a:cubicBezTo>
                  <a:cubicBezTo>
                    <a:pt x="11" y="19"/>
                    <a:pt x="11" y="15"/>
                    <a:pt x="14" y="13"/>
                  </a:cubicBezTo>
                  <a:cubicBezTo>
                    <a:pt x="17" y="11"/>
                    <a:pt x="21" y="11"/>
                    <a:pt x="23" y="14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89"/>
            <p:cNvSpPr>
              <a:spLocks noEditPoints="1"/>
            </p:cNvSpPr>
            <p:nvPr/>
          </p:nvSpPr>
          <p:spPr bwMode="gray">
            <a:xfrm>
              <a:off x="8101222" y="3920366"/>
              <a:ext cx="2126837" cy="2117552"/>
            </a:xfrm>
            <a:custGeom>
              <a:avLst/>
              <a:gdLst>
                <a:gd name="T0" fmla="*/ 95 w 106"/>
                <a:gd name="T1" fmla="*/ 42 h 106"/>
                <a:gd name="T2" fmla="*/ 101 w 106"/>
                <a:gd name="T3" fmla="*/ 30 h 106"/>
                <a:gd name="T4" fmla="*/ 88 w 106"/>
                <a:gd name="T5" fmla="*/ 26 h 106"/>
                <a:gd name="T6" fmla="*/ 89 w 106"/>
                <a:gd name="T7" fmla="*/ 14 h 106"/>
                <a:gd name="T8" fmla="*/ 75 w 106"/>
                <a:gd name="T9" fmla="*/ 15 h 106"/>
                <a:gd name="T10" fmla="*/ 71 w 106"/>
                <a:gd name="T11" fmla="*/ 3 h 106"/>
                <a:gd name="T12" fmla="*/ 59 w 106"/>
                <a:gd name="T13" fmla="*/ 10 h 106"/>
                <a:gd name="T14" fmla="*/ 51 w 106"/>
                <a:gd name="T15" fmla="*/ 0 h 106"/>
                <a:gd name="T16" fmla="*/ 42 w 106"/>
                <a:gd name="T17" fmla="*/ 11 h 106"/>
                <a:gd name="T18" fmla="*/ 31 w 106"/>
                <a:gd name="T19" fmla="*/ 5 h 106"/>
                <a:gd name="T20" fmla="*/ 27 w 106"/>
                <a:gd name="T21" fmla="*/ 18 h 106"/>
                <a:gd name="T22" fmla="*/ 14 w 106"/>
                <a:gd name="T23" fmla="*/ 17 h 106"/>
                <a:gd name="T24" fmla="*/ 16 w 106"/>
                <a:gd name="T25" fmla="*/ 31 h 106"/>
                <a:gd name="T26" fmla="*/ 4 w 106"/>
                <a:gd name="T27" fmla="*/ 35 h 106"/>
                <a:gd name="T28" fmla="*/ 10 w 106"/>
                <a:gd name="T29" fmla="*/ 47 h 106"/>
                <a:gd name="T30" fmla="*/ 0 w 106"/>
                <a:gd name="T31" fmla="*/ 55 h 106"/>
                <a:gd name="T32" fmla="*/ 11 w 106"/>
                <a:gd name="T33" fmla="*/ 64 h 106"/>
                <a:gd name="T34" fmla="*/ 5 w 106"/>
                <a:gd name="T35" fmla="*/ 75 h 106"/>
                <a:gd name="T36" fmla="*/ 19 w 106"/>
                <a:gd name="T37" fmla="*/ 79 h 106"/>
                <a:gd name="T38" fmla="*/ 18 w 106"/>
                <a:gd name="T39" fmla="*/ 92 h 106"/>
                <a:gd name="T40" fmla="*/ 31 w 106"/>
                <a:gd name="T41" fmla="*/ 90 h 106"/>
                <a:gd name="T42" fmla="*/ 35 w 106"/>
                <a:gd name="T43" fmla="*/ 103 h 106"/>
                <a:gd name="T44" fmla="*/ 47 w 106"/>
                <a:gd name="T45" fmla="*/ 96 h 106"/>
                <a:gd name="T46" fmla="*/ 56 w 106"/>
                <a:gd name="T47" fmla="*/ 106 h 106"/>
                <a:gd name="T48" fmla="*/ 64 w 106"/>
                <a:gd name="T49" fmla="*/ 95 h 106"/>
                <a:gd name="T50" fmla="*/ 76 w 106"/>
                <a:gd name="T51" fmla="*/ 101 h 106"/>
                <a:gd name="T52" fmla="*/ 80 w 106"/>
                <a:gd name="T53" fmla="*/ 87 h 106"/>
                <a:gd name="T54" fmla="*/ 93 w 106"/>
                <a:gd name="T55" fmla="*/ 88 h 106"/>
                <a:gd name="T56" fmla="*/ 91 w 106"/>
                <a:gd name="T57" fmla="*/ 75 h 106"/>
                <a:gd name="T58" fmla="*/ 103 w 106"/>
                <a:gd name="T59" fmla="*/ 71 h 106"/>
                <a:gd name="T60" fmla="*/ 96 w 106"/>
                <a:gd name="T61" fmla="*/ 59 h 106"/>
                <a:gd name="T62" fmla="*/ 106 w 106"/>
                <a:gd name="T63" fmla="*/ 50 h 106"/>
                <a:gd name="T64" fmla="*/ 82 w 106"/>
                <a:gd name="T65" fmla="*/ 63 h 106"/>
                <a:gd name="T66" fmla="*/ 82 w 106"/>
                <a:gd name="T67" fmla="*/ 43 h 106"/>
                <a:gd name="T68" fmla="*/ 86 w 106"/>
                <a:gd name="T69" fmla="*/ 61 h 106"/>
                <a:gd name="T70" fmla="*/ 65 w 106"/>
                <a:gd name="T71" fmla="*/ 43 h 106"/>
                <a:gd name="T72" fmla="*/ 70 w 106"/>
                <a:gd name="T73" fmla="*/ 24 h 106"/>
                <a:gd name="T74" fmla="*/ 45 w 106"/>
                <a:gd name="T75" fmla="*/ 20 h 106"/>
                <a:gd name="T76" fmla="*/ 63 w 106"/>
                <a:gd name="T77" fmla="*/ 24 h 106"/>
                <a:gd name="T78" fmla="*/ 43 w 106"/>
                <a:gd name="T79" fmla="*/ 24 h 106"/>
                <a:gd name="T80" fmla="*/ 53 w 106"/>
                <a:gd name="T81" fmla="*/ 61 h 106"/>
                <a:gd name="T82" fmla="*/ 62 w 106"/>
                <a:gd name="T83" fmla="*/ 53 h 106"/>
                <a:gd name="T84" fmla="*/ 44 w 106"/>
                <a:gd name="T85" fmla="*/ 40 h 106"/>
                <a:gd name="T86" fmla="*/ 24 w 106"/>
                <a:gd name="T87" fmla="*/ 35 h 106"/>
                <a:gd name="T88" fmla="*/ 20 w 106"/>
                <a:gd name="T89" fmla="*/ 61 h 106"/>
                <a:gd name="T90" fmla="*/ 24 w 106"/>
                <a:gd name="T91" fmla="*/ 42 h 106"/>
                <a:gd name="T92" fmla="*/ 24 w 106"/>
                <a:gd name="T93" fmla="*/ 62 h 106"/>
                <a:gd name="T94" fmla="*/ 25 w 106"/>
                <a:gd name="T95" fmla="*/ 66 h 106"/>
                <a:gd name="T96" fmla="*/ 40 w 106"/>
                <a:gd name="T97" fmla="*/ 80 h 106"/>
                <a:gd name="T98" fmla="*/ 24 w 106"/>
                <a:gd name="T99" fmla="*/ 69 h 106"/>
                <a:gd name="T100" fmla="*/ 44 w 106"/>
                <a:gd name="T101" fmla="*/ 85 h 106"/>
                <a:gd name="T102" fmla="*/ 55 w 106"/>
                <a:gd name="T103" fmla="*/ 68 h 106"/>
                <a:gd name="T104" fmla="*/ 70 w 106"/>
                <a:gd name="T105" fmla="*/ 82 h 106"/>
                <a:gd name="T106" fmla="*/ 65 w 106"/>
                <a:gd name="T107" fmla="*/ 62 h 106"/>
                <a:gd name="T108" fmla="*/ 77 w 106"/>
                <a:gd name="T10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" h="106">
                  <a:moveTo>
                    <a:pt x="104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96" y="45"/>
                    <a:pt x="96" y="44"/>
                    <a:pt x="95" y="42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7"/>
                    <a:pt x="104" y="36"/>
                    <a:pt x="103" y="35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0" y="29"/>
                    <a:pt x="99" y="29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29"/>
                    <a:pt x="89" y="28"/>
                    <a:pt x="88" y="26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9"/>
                    <a:pt x="93" y="18"/>
                    <a:pt x="93" y="17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7" y="13"/>
                    <a:pt x="86" y="13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8" y="17"/>
                    <a:pt x="77" y="16"/>
                    <a:pt x="75" y="1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8" y="7"/>
                    <a:pt x="77" y="5"/>
                    <a:pt x="76" y="5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3"/>
                    <a:pt x="69" y="3"/>
                    <a:pt x="69" y="4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49" y="1"/>
                    <a:pt x="49" y="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4" y="10"/>
                    <a:pt x="42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6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30" y="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0" y="16"/>
                    <a:pt x="28" y="17"/>
                    <a:pt x="27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18" y="13"/>
                    <a:pt x="18" y="1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8"/>
                    <a:pt x="13" y="19"/>
                    <a:pt x="14" y="2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8"/>
                    <a:pt x="6" y="29"/>
                    <a:pt x="6" y="30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3"/>
                    <a:pt x="10" y="45"/>
                    <a:pt x="10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60"/>
                    <a:pt x="11" y="62"/>
                    <a:pt x="11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9"/>
                    <a:pt x="3" y="70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7" y="77"/>
                    <a:pt x="8" y="76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6"/>
                    <a:pt x="18" y="78"/>
                    <a:pt x="19" y="7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8"/>
                    <a:pt x="14" y="88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20" y="93"/>
                    <a:pt x="20" y="92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8" y="88"/>
                    <a:pt x="30" y="89"/>
                    <a:pt x="31" y="90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9" y="99"/>
                    <a:pt x="29" y="100"/>
                    <a:pt x="30" y="100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7" y="103"/>
                    <a:pt x="38" y="102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4" y="95"/>
                    <a:pt x="46" y="96"/>
                    <a:pt x="47" y="96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5"/>
                    <a:pt x="50" y="106"/>
                    <a:pt x="51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8" y="105"/>
                    <a:pt x="58" y="104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1" y="96"/>
                    <a:pt x="63" y="95"/>
                    <a:pt x="64" y="95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9" y="103"/>
                    <a:pt x="70" y="103"/>
                    <a:pt x="71" y="103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7" y="100"/>
                    <a:pt x="77" y="99"/>
                    <a:pt x="77" y="98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7" y="90"/>
                    <a:pt x="78" y="89"/>
                    <a:pt x="80" y="87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3"/>
                    <a:pt x="88" y="93"/>
                    <a:pt x="89" y="92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6"/>
                    <a:pt x="93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9" y="78"/>
                    <a:pt x="90" y="76"/>
                    <a:pt x="91" y="75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77"/>
                    <a:pt x="101" y="77"/>
                    <a:pt x="101" y="76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0"/>
                    <a:pt x="103" y="69"/>
                    <a:pt x="102" y="68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6" y="62"/>
                    <a:pt x="96" y="60"/>
                    <a:pt x="96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5" y="57"/>
                    <a:pt x="106" y="56"/>
                    <a:pt x="106" y="55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49"/>
                    <a:pt x="105" y="48"/>
                    <a:pt x="104" y="48"/>
                  </a:cubicBezTo>
                  <a:close/>
                  <a:moveTo>
                    <a:pt x="86" y="61"/>
                  </a:moveTo>
                  <a:cubicBezTo>
                    <a:pt x="85" y="63"/>
                    <a:pt x="83" y="64"/>
                    <a:pt x="82" y="63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4"/>
                    <a:pt x="67" y="52"/>
                    <a:pt x="68" y="51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3" y="42"/>
                    <a:pt x="85" y="42"/>
                    <a:pt x="86" y="44"/>
                  </a:cubicBezTo>
                  <a:cubicBezTo>
                    <a:pt x="86" y="44"/>
                    <a:pt x="87" y="49"/>
                    <a:pt x="87" y="53"/>
                  </a:cubicBezTo>
                  <a:cubicBezTo>
                    <a:pt x="87" y="57"/>
                    <a:pt x="86" y="61"/>
                    <a:pt x="86" y="61"/>
                  </a:cubicBezTo>
                  <a:close/>
                  <a:moveTo>
                    <a:pt x="82" y="36"/>
                  </a:moveTo>
                  <a:cubicBezTo>
                    <a:pt x="83" y="37"/>
                    <a:pt x="83" y="39"/>
                    <a:pt x="81" y="4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3" y="44"/>
                    <a:pt x="62" y="42"/>
                    <a:pt x="63" y="41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7" y="23"/>
                    <a:pt x="69" y="23"/>
                    <a:pt x="70" y="24"/>
                  </a:cubicBezTo>
                  <a:cubicBezTo>
                    <a:pt x="70" y="24"/>
                    <a:pt x="74" y="26"/>
                    <a:pt x="77" y="29"/>
                  </a:cubicBezTo>
                  <a:cubicBezTo>
                    <a:pt x="80" y="32"/>
                    <a:pt x="82" y="36"/>
                    <a:pt x="82" y="36"/>
                  </a:cubicBezTo>
                  <a:close/>
                  <a:moveTo>
                    <a:pt x="45" y="20"/>
                  </a:moveTo>
                  <a:cubicBezTo>
                    <a:pt x="45" y="20"/>
                    <a:pt x="49" y="19"/>
                    <a:pt x="53" y="19"/>
                  </a:cubicBezTo>
                  <a:cubicBezTo>
                    <a:pt x="57" y="19"/>
                    <a:pt x="62" y="20"/>
                    <a:pt x="62" y="20"/>
                  </a:cubicBezTo>
                  <a:cubicBezTo>
                    <a:pt x="64" y="20"/>
                    <a:pt x="64" y="22"/>
                    <a:pt x="63" y="24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9"/>
                    <a:pt x="52" y="39"/>
                    <a:pt x="51" y="37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2"/>
                    <a:pt x="43" y="20"/>
                    <a:pt x="45" y="20"/>
                  </a:cubicBezTo>
                  <a:close/>
                  <a:moveTo>
                    <a:pt x="62" y="53"/>
                  </a:moveTo>
                  <a:cubicBezTo>
                    <a:pt x="62" y="57"/>
                    <a:pt x="58" y="61"/>
                    <a:pt x="53" y="61"/>
                  </a:cubicBezTo>
                  <a:cubicBezTo>
                    <a:pt x="49" y="61"/>
                    <a:pt x="45" y="57"/>
                    <a:pt x="45" y="53"/>
                  </a:cubicBezTo>
                  <a:cubicBezTo>
                    <a:pt x="45" y="48"/>
                    <a:pt x="49" y="45"/>
                    <a:pt x="53" y="45"/>
                  </a:cubicBezTo>
                  <a:cubicBezTo>
                    <a:pt x="58" y="45"/>
                    <a:pt x="62" y="48"/>
                    <a:pt x="62" y="53"/>
                  </a:cubicBezTo>
                  <a:close/>
                  <a:moveTo>
                    <a:pt x="36" y="23"/>
                  </a:moveTo>
                  <a:cubicBezTo>
                    <a:pt x="38" y="22"/>
                    <a:pt x="40" y="23"/>
                    <a:pt x="40" y="25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3" y="43"/>
                    <a:pt x="41" y="4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4" y="39"/>
                    <a:pt x="23" y="37"/>
                    <a:pt x="24" y="35"/>
                  </a:cubicBezTo>
                  <a:cubicBezTo>
                    <a:pt x="24" y="35"/>
                    <a:pt x="26" y="31"/>
                    <a:pt x="29" y="28"/>
                  </a:cubicBezTo>
                  <a:cubicBezTo>
                    <a:pt x="32" y="25"/>
                    <a:pt x="36" y="23"/>
                    <a:pt x="36" y="23"/>
                  </a:cubicBezTo>
                  <a:close/>
                  <a:moveTo>
                    <a:pt x="20" y="61"/>
                  </a:moveTo>
                  <a:cubicBezTo>
                    <a:pt x="20" y="61"/>
                    <a:pt x="19" y="57"/>
                    <a:pt x="19" y="52"/>
                  </a:cubicBezTo>
                  <a:cubicBezTo>
                    <a:pt x="19" y="48"/>
                    <a:pt x="20" y="44"/>
                    <a:pt x="20" y="44"/>
                  </a:cubicBezTo>
                  <a:cubicBezTo>
                    <a:pt x="21" y="42"/>
                    <a:pt x="23" y="41"/>
                    <a:pt x="24" y="42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1"/>
                    <a:pt x="39" y="53"/>
                    <a:pt x="38" y="5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1" y="63"/>
                    <a:pt x="20" y="61"/>
                  </a:cubicBezTo>
                  <a:close/>
                  <a:moveTo>
                    <a:pt x="24" y="69"/>
                  </a:moveTo>
                  <a:cubicBezTo>
                    <a:pt x="23" y="68"/>
                    <a:pt x="24" y="66"/>
                    <a:pt x="25" y="66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3" y="61"/>
                    <a:pt x="44" y="63"/>
                    <a:pt x="43" y="65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82"/>
                    <a:pt x="37" y="82"/>
                    <a:pt x="36" y="82"/>
                  </a:cubicBezTo>
                  <a:cubicBezTo>
                    <a:pt x="36" y="82"/>
                    <a:pt x="32" y="79"/>
                    <a:pt x="29" y="76"/>
                  </a:cubicBezTo>
                  <a:cubicBezTo>
                    <a:pt x="26" y="73"/>
                    <a:pt x="24" y="69"/>
                    <a:pt x="24" y="69"/>
                  </a:cubicBezTo>
                  <a:close/>
                  <a:moveTo>
                    <a:pt x="61" y="85"/>
                  </a:moveTo>
                  <a:cubicBezTo>
                    <a:pt x="61" y="85"/>
                    <a:pt x="57" y="86"/>
                    <a:pt x="53" y="86"/>
                  </a:cubicBezTo>
                  <a:cubicBezTo>
                    <a:pt x="49" y="86"/>
                    <a:pt x="44" y="85"/>
                    <a:pt x="44" y="85"/>
                  </a:cubicBezTo>
                  <a:cubicBezTo>
                    <a:pt x="42" y="85"/>
                    <a:pt x="42" y="83"/>
                    <a:pt x="43" y="8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6"/>
                    <a:pt x="54" y="66"/>
                    <a:pt x="55" y="68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4" y="83"/>
                    <a:pt x="63" y="85"/>
                    <a:pt x="61" y="85"/>
                  </a:cubicBezTo>
                  <a:close/>
                  <a:moveTo>
                    <a:pt x="70" y="82"/>
                  </a:moveTo>
                  <a:cubicBezTo>
                    <a:pt x="68" y="83"/>
                    <a:pt x="66" y="82"/>
                    <a:pt x="66" y="80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3"/>
                    <a:pt x="63" y="62"/>
                    <a:pt x="65" y="62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66"/>
                    <a:pt x="83" y="68"/>
                    <a:pt x="82" y="70"/>
                  </a:cubicBezTo>
                  <a:cubicBezTo>
                    <a:pt x="82" y="70"/>
                    <a:pt x="80" y="74"/>
                    <a:pt x="77" y="77"/>
                  </a:cubicBezTo>
                  <a:cubicBezTo>
                    <a:pt x="74" y="80"/>
                    <a:pt x="70" y="82"/>
                    <a:pt x="70" y="82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90"/>
            <p:cNvSpPr>
              <a:spLocks noEditPoints="1"/>
            </p:cNvSpPr>
            <p:nvPr/>
          </p:nvSpPr>
          <p:spPr bwMode="gray">
            <a:xfrm>
              <a:off x="8751346" y="1394165"/>
              <a:ext cx="993763" cy="993763"/>
            </a:xfrm>
            <a:custGeom>
              <a:avLst/>
              <a:gdLst>
                <a:gd name="T0" fmla="*/ 49 w 50"/>
                <a:gd name="T1" fmla="*/ 31 h 50"/>
                <a:gd name="T2" fmla="*/ 42 w 50"/>
                <a:gd name="T3" fmla="*/ 27 h 50"/>
                <a:gd name="T4" fmla="*/ 42 w 50"/>
                <a:gd name="T5" fmla="*/ 27 h 50"/>
                <a:gd name="T6" fmla="*/ 42 w 50"/>
                <a:gd name="T7" fmla="*/ 22 h 50"/>
                <a:gd name="T8" fmla="*/ 42 w 50"/>
                <a:gd name="T9" fmla="*/ 22 h 50"/>
                <a:gd name="T10" fmla="*/ 48 w 50"/>
                <a:gd name="T11" fmla="*/ 17 h 50"/>
                <a:gd name="T12" fmla="*/ 49 w 50"/>
                <a:gd name="T13" fmla="*/ 14 h 50"/>
                <a:gd name="T14" fmla="*/ 46 w 50"/>
                <a:gd name="T15" fmla="*/ 13 h 50"/>
                <a:gd name="T16" fmla="*/ 38 w 50"/>
                <a:gd name="T17" fmla="*/ 14 h 50"/>
                <a:gd name="T18" fmla="*/ 38 w 50"/>
                <a:gd name="T19" fmla="*/ 14 h 50"/>
                <a:gd name="T20" fmla="*/ 35 w 50"/>
                <a:gd name="T21" fmla="*/ 12 h 50"/>
                <a:gd name="T22" fmla="*/ 35 w 50"/>
                <a:gd name="T23" fmla="*/ 11 h 50"/>
                <a:gd name="T24" fmla="*/ 35 w 50"/>
                <a:gd name="T25" fmla="*/ 4 h 50"/>
                <a:gd name="T26" fmla="*/ 34 w 50"/>
                <a:gd name="T27" fmla="*/ 1 h 50"/>
                <a:gd name="T28" fmla="*/ 31 w 50"/>
                <a:gd name="T29" fmla="*/ 2 h 50"/>
                <a:gd name="T30" fmla="*/ 26 w 50"/>
                <a:gd name="T31" fmla="*/ 9 h 50"/>
                <a:gd name="T32" fmla="*/ 26 w 50"/>
                <a:gd name="T33" fmla="*/ 9 h 50"/>
                <a:gd name="T34" fmla="*/ 22 w 50"/>
                <a:gd name="T35" fmla="*/ 9 h 50"/>
                <a:gd name="T36" fmla="*/ 22 w 50"/>
                <a:gd name="T37" fmla="*/ 9 h 50"/>
                <a:gd name="T38" fmla="*/ 17 w 50"/>
                <a:gd name="T39" fmla="*/ 3 h 50"/>
                <a:gd name="T40" fmla="*/ 14 w 50"/>
                <a:gd name="T41" fmla="*/ 2 h 50"/>
                <a:gd name="T42" fmla="*/ 12 w 50"/>
                <a:gd name="T43" fmla="*/ 5 h 50"/>
                <a:gd name="T44" fmla="*/ 14 w 50"/>
                <a:gd name="T45" fmla="*/ 13 h 50"/>
                <a:gd name="T46" fmla="*/ 14 w 50"/>
                <a:gd name="T47" fmla="*/ 13 h 50"/>
                <a:gd name="T48" fmla="*/ 11 w 50"/>
                <a:gd name="T49" fmla="*/ 16 h 50"/>
                <a:gd name="T50" fmla="*/ 11 w 50"/>
                <a:gd name="T51" fmla="*/ 16 h 50"/>
                <a:gd name="T52" fmla="*/ 3 w 50"/>
                <a:gd name="T53" fmla="*/ 15 h 50"/>
                <a:gd name="T54" fmla="*/ 1 w 50"/>
                <a:gd name="T55" fmla="*/ 17 h 50"/>
                <a:gd name="T56" fmla="*/ 2 w 50"/>
                <a:gd name="T57" fmla="*/ 20 h 50"/>
                <a:gd name="T58" fmla="*/ 8 w 50"/>
                <a:gd name="T59" fmla="*/ 24 h 50"/>
                <a:gd name="T60" fmla="*/ 9 w 50"/>
                <a:gd name="T61" fmla="*/ 29 h 50"/>
                <a:gd name="T62" fmla="*/ 3 w 50"/>
                <a:gd name="T63" fmla="*/ 33 h 50"/>
                <a:gd name="T64" fmla="*/ 2 w 50"/>
                <a:gd name="T65" fmla="*/ 37 h 50"/>
                <a:gd name="T66" fmla="*/ 5 w 50"/>
                <a:gd name="T67" fmla="*/ 38 h 50"/>
                <a:gd name="T68" fmla="*/ 12 w 50"/>
                <a:gd name="T69" fmla="*/ 36 h 50"/>
                <a:gd name="T70" fmla="*/ 16 w 50"/>
                <a:gd name="T71" fmla="*/ 39 h 50"/>
                <a:gd name="T72" fmla="*/ 15 w 50"/>
                <a:gd name="T73" fmla="*/ 47 h 50"/>
                <a:gd name="T74" fmla="*/ 17 w 50"/>
                <a:gd name="T75" fmla="*/ 50 h 50"/>
                <a:gd name="T76" fmla="*/ 20 w 50"/>
                <a:gd name="T77" fmla="*/ 49 h 50"/>
                <a:gd name="T78" fmla="*/ 24 w 50"/>
                <a:gd name="T79" fmla="*/ 42 h 50"/>
                <a:gd name="T80" fmla="*/ 28 w 50"/>
                <a:gd name="T81" fmla="*/ 42 h 50"/>
                <a:gd name="T82" fmla="*/ 33 w 50"/>
                <a:gd name="T83" fmla="*/ 48 h 50"/>
                <a:gd name="T84" fmla="*/ 37 w 50"/>
                <a:gd name="T85" fmla="*/ 49 h 50"/>
                <a:gd name="T86" fmla="*/ 38 w 50"/>
                <a:gd name="T87" fmla="*/ 46 h 50"/>
                <a:gd name="T88" fmla="*/ 36 w 50"/>
                <a:gd name="T89" fmla="*/ 38 h 50"/>
                <a:gd name="T90" fmla="*/ 39 w 50"/>
                <a:gd name="T91" fmla="*/ 35 h 50"/>
                <a:gd name="T92" fmla="*/ 47 w 50"/>
                <a:gd name="T93" fmla="*/ 36 h 50"/>
                <a:gd name="T94" fmla="*/ 50 w 50"/>
                <a:gd name="T95" fmla="*/ 34 h 50"/>
                <a:gd name="T96" fmla="*/ 49 w 50"/>
                <a:gd name="T97" fmla="*/ 31 h 50"/>
                <a:gd name="T98" fmla="*/ 22 w 50"/>
                <a:gd name="T99" fmla="*/ 36 h 50"/>
                <a:gd name="T100" fmla="*/ 15 w 50"/>
                <a:gd name="T101" fmla="*/ 22 h 50"/>
                <a:gd name="T102" fmla="*/ 29 w 50"/>
                <a:gd name="T103" fmla="*/ 15 h 50"/>
                <a:gd name="T104" fmla="*/ 35 w 50"/>
                <a:gd name="T105" fmla="*/ 29 h 50"/>
                <a:gd name="T106" fmla="*/ 22 w 50"/>
                <a:gd name="T10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" h="50">
                  <a:moveTo>
                    <a:pt x="49" y="31"/>
                  </a:move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9" y="16"/>
                    <a:pt x="49" y="15"/>
                    <a:pt x="49" y="14"/>
                  </a:cubicBezTo>
                  <a:cubicBezTo>
                    <a:pt x="48" y="13"/>
                    <a:pt x="47" y="12"/>
                    <a:pt x="46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3"/>
                    <a:pt x="36" y="12"/>
                    <a:pt x="35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6" y="2"/>
                    <a:pt x="35" y="1"/>
                    <a:pt x="34" y="1"/>
                  </a:cubicBezTo>
                  <a:cubicBezTo>
                    <a:pt x="33" y="0"/>
                    <a:pt x="31" y="1"/>
                    <a:pt x="31" y="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3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5" y="1"/>
                    <a:pt x="14" y="2"/>
                  </a:cubicBezTo>
                  <a:cubicBezTo>
                    <a:pt x="13" y="2"/>
                    <a:pt x="12" y="4"/>
                    <a:pt x="12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2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18"/>
                    <a:pt x="1" y="19"/>
                    <a:pt x="2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8" y="27"/>
                    <a:pt x="9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1" y="36"/>
                    <a:pt x="2" y="37"/>
                  </a:cubicBezTo>
                  <a:cubicBezTo>
                    <a:pt x="2" y="38"/>
                    <a:pt x="4" y="38"/>
                    <a:pt x="5" y="38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8"/>
                    <a:pt x="16" y="50"/>
                    <a:pt x="17" y="50"/>
                  </a:cubicBezTo>
                  <a:cubicBezTo>
                    <a:pt x="18" y="50"/>
                    <a:pt x="19" y="50"/>
                    <a:pt x="20" y="49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5" y="42"/>
                    <a:pt x="27" y="42"/>
                    <a:pt x="28" y="42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49"/>
                    <a:pt x="35" y="49"/>
                    <a:pt x="37" y="49"/>
                  </a:cubicBezTo>
                  <a:cubicBezTo>
                    <a:pt x="38" y="48"/>
                    <a:pt x="38" y="47"/>
                    <a:pt x="38" y="4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8" y="36"/>
                    <a:pt x="49" y="35"/>
                    <a:pt x="50" y="34"/>
                  </a:cubicBezTo>
                  <a:cubicBezTo>
                    <a:pt x="50" y="33"/>
                    <a:pt x="50" y="31"/>
                    <a:pt x="49" y="31"/>
                  </a:cubicBezTo>
                  <a:close/>
                  <a:moveTo>
                    <a:pt x="22" y="36"/>
                  </a:moveTo>
                  <a:cubicBezTo>
                    <a:pt x="16" y="34"/>
                    <a:pt x="13" y="28"/>
                    <a:pt x="15" y="22"/>
                  </a:cubicBezTo>
                  <a:cubicBezTo>
                    <a:pt x="17" y="16"/>
                    <a:pt x="23" y="13"/>
                    <a:pt x="29" y="15"/>
                  </a:cubicBezTo>
                  <a:cubicBezTo>
                    <a:pt x="34" y="17"/>
                    <a:pt x="37" y="23"/>
                    <a:pt x="35" y="29"/>
                  </a:cubicBezTo>
                  <a:cubicBezTo>
                    <a:pt x="33" y="35"/>
                    <a:pt x="27" y="38"/>
                    <a:pt x="22" y="36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91"/>
            <p:cNvSpPr>
              <a:spLocks noEditPoints="1"/>
            </p:cNvSpPr>
            <p:nvPr/>
          </p:nvSpPr>
          <p:spPr bwMode="gray">
            <a:xfrm>
              <a:off x="7543973" y="3065912"/>
              <a:ext cx="1244523" cy="1235238"/>
            </a:xfrm>
            <a:custGeom>
              <a:avLst/>
              <a:gdLst>
                <a:gd name="T0" fmla="*/ 60 w 62"/>
                <a:gd name="T1" fmla="*/ 35 h 62"/>
                <a:gd name="T2" fmla="*/ 62 w 62"/>
                <a:gd name="T3" fmla="*/ 31 h 62"/>
                <a:gd name="T4" fmla="*/ 58 w 62"/>
                <a:gd name="T5" fmla="*/ 27 h 62"/>
                <a:gd name="T6" fmla="*/ 54 w 62"/>
                <a:gd name="T7" fmla="*/ 26 h 62"/>
                <a:gd name="T8" fmla="*/ 51 w 62"/>
                <a:gd name="T9" fmla="*/ 17 h 62"/>
                <a:gd name="T10" fmla="*/ 54 w 62"/>
                <a:gd name="T11" fmla="*/ 13 h 62"/>
                <a:gd name="T12" fmla="*/ 53 w 62"/>
                <a:gd name="T13" fmla="*/ 9 h 62"/>
                <a:gd name="T14" fmla="*/ 47 w 62"/>
                <a:gd name="T15" fmla="*/ 9 h 62"/>
                <a:gd name="T16" fmla="*/ 44 w 62"/>
                <a:gd name="T17" fmla="*/ 11 h 62"/>
                <a:gd name="T18" fmla="*/ 36 w 62"/>
                <a:gd name="T19" fmla="*/ 7 h 62"/>
                <a:gd name="T20" fmla="*/ 35 w 62"/>
                <a:gd name="T21" fmla="*/ 3 h 62"/>
                <a:gd name="T22" fmla="*/ 31 w 62"/>
                <a:gd name="T23" fmla="*/ 0 h 62"/>
                <a:gd name="T24" fmla="*/ 27 w 62"/>
                <a:gd name="T25" fmla="*/ 4 h 62"/>
                <a:gd name="T26" fmla="*/ 26 w 62"/>
                <a:gd name="T27" fmla="*/ 9 h 62"/>
                <a:gd name="T28" fmla="*/ 17 w 62"/>
                <a:gd name="T29" fmla="*/ 11 h 62"/>
                <a:gd name="T30" fmla="*/ 13 w 62"/>
                <a:gd name="T31" fmla="*/ 9 h 62"/>
                <a:gd name="T32" fmla="*/ 9 w 62"/>
                <a:gd name="T33" fmla="*/ 10 h 62"/>
                <a:gd name="T34" fmla="*/ 9 w 62"/>
                <a:gd name="T35" fmla="*/ 15 h 62"/>
                <a:gd name="T36" fmla="*/ 11 w 62"/>
                <a:gd name="T37" fmla="*/ 19 h 62"/>
                <a:gd name="T38" fmla="*/ 7 w 62"/>
                <a:gd name="T39" fmla="*/ 27 h 62"/>
                <a:gd name="T40" fmla="*/ 3 w 62"/>
                <a:gd name="T41" fmla="*/ 28 h 62"/>
                <a:gd name="T42" fmla="*/ 0 w 62"/>
                <a:gd name="T43" fmla="*/ 32 h 62"/>
                <a:gd name="T44" fmla="*/ 4 w 62"/>
                <a:gd name="T45" fmla="*/ 35 h 62"/>
                <a:gd name="T46" fmla="*/ 8 w 62"/>
                <a:gd name="T47" fmla="*/ 37 h 62"/>
                <a:gd name="T48" fmla="*/ 11 w 62"/>
                <a:gd name="T49" fmla="*/ 45 h 62"/>
                <a:gd name="T50" fmla="*/ 9 w 62"/>
                <a:gd name="T51" fmla="*/ 49 h 62"/>
                <a:gd name="T52" fmla="*/ 10 w 62"/>
                <a:gd name="T53" fmla="*/ 53 h 62"/>
                <a:gd name="T54" fmla="*/ 15 w 62"/>
                <a:gd name="T55" fmla="*/ 53 h 62"/>
                <a:gd name="T56" fmla="*/ 18 w 62"/>
                <a:gd name="T57" fmla="*/ 51 h 62"/>
                <a:gd name="T58" fmla="*/ 27 w 62"/>
                <a:gd name="T59" fmla="*/ 56 h 62"/>
                <a:gd name="T60" fmla="*/ 28 w 62"/>
                <a:gd name="T61" fmla="*/ 60 h 62"/>
                <a:gd name="T62" fmla="*/ 32 w 62"/>
                <a:gd name="T63" fmla="*/ 62 h 62"/>
                <a:gd name="T64" fmla="*/ 35 w 62"/>
                <a:gd name="T65" fmla="*/ 58 h 62"/>
                <a:gd name="T66" fmla="*/ 36 w 62"/>
                <a:gd name="T67" fmla="*/ 55 h 62"/>
                <a:gd name="T68" fmla="*/ 45 w 62"/>
                <a:gd name="T69" fmla="*/ 52 h 62"/>
                <a:gd name="T70" fmla="*/ 49 w 62"/>
                <a:gd name="T71" fmla="*/ 54 h 62"/>
                <a:gd name="T72" fmla="*/ 53 w 62"/>
                <a:gd name="T73" fmla="*/ 53 h 62"/>
                <a:gd name="T74" fmla="*/ 53 w 62"/>
                <a:gd name="T75" fmla="*/ 48 h 62"/>
                <a:gd name="T76" fmla="*/ 51 w 62"/>
                <a:gd name="T77" fmla="*/ 44 h 62"/>
                <a:gd name="T78" fmla="*/ 56 w 62"/>
                <a:gd name="T79" fmla="*/ 36 h 62"/>
                <a:gd name="T80" fmla="*/ 45 w 62"/>
                <a:gd name="T81" fmla="*/ 18 h 62"/>
                <a:gd name="T82" fmla="*/ 38 w 62"/>
                <a:gd name="T83" fmla="*/ 25 h 62"/>
                <a:gd name="T84" fmla="*/ 45 w 62"/>
                <a:gd name="T85" fmla="*/ 18 h 62"/>
                <a:gd name="T86" fmla="*/ 34 w 62"/>
                <a:gd name="T87" fmla="*/ 29 h 62"/>
                <a:gd name="T88" fmla="*/ 28 w 62"/>
                <a:gd name="T89" fmla="*/ 35 h 62"/>
                <a:gd name="T90" fmla="*/ 25 w 62"/>
                <a:gd name="T91" fmla="*/ 25 h 62"/>
                <a:gd name="T92" fmla="*/ 18 w 62"/>
                <a:gd name="T93" fmla="*/ 18 h 62"/>
                <a:gd name="T94" fmla="*/ 25 w 62"/>
                <a:gd name="T95" fmla="*/ 25 h 62"/>
                <a:gd name="T96" fmla="*/ 18 w 62"/>
                <a:gd name="T97" fmla="*/ 38 h 62"/>
                <a:gd name="T98" fmla="*/ 25 w 62"/>
                <a:gd name="T99" fmla="*/ 45 h 62"/>
                <a:gd name="T100" fmla="*/ 38 w 62"/>
                <a:gd name="T101" fmla="*/ 38 h 62"/>
                <a:gd name="T102" fmla="*/ 45 w 62"/>
                <a:gd name="T103" fmla="*/ 45 h 62"/>
                <a:gd name="T104" fmla="*/ 38 w 62"/>
                <a:gd name="T105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62">
                  <a:moveTo>
                    <a:pt x="58" y="35"/>
                  </a:moveTo>
                  <a:cubicBezTo>
                    <a:pt x="59" y="35"/>
                    <a:pt x="59" y="35"/>
                    <a:pt x="60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1"/>
                    <a:pt x="62" y="31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8"/>
                    <a:pt x="59" y="27"/>
                    <a:pt x="58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4" y="26"/>
                    <a:pt x="54" y="26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51" y="18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5"/>
                    <a:pt x="54" y="14"/>
                    <a:pt x="54" y="13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2"/>
                    <a:pt x="44" y="12"/>
                    <a:pt x="44" y="11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3"/>
                    <a:pt x="35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6" y="8"/>
                    <a:pt x="26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2" y="18"/>
                    <a:pt x="11" y="1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7"/>
                    <a:pt x="7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8" y="36"/>
                    <a:pt x="8" y="37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8" y="49"/>
                    <a:pt x="9" y="4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3"/>
                    <a:pt x="9" y="53"/>
                    <a:pt x="10" y="5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3"/>
                    <a:pt x="15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8" y="51"/>
                    <a:pt x="18" y="51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7" y="56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9"/>
                    <a:pt x="27" y="59"/>
                    <a:pt x="28" y="60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2" y="62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59"/>
                    <a:pt x="35" y="59"/>
                    <a:pt x="35" y="58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5"/>
                    <a:pt x="36" y="55"/>
                    <a:pt x="36" y="55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5" y="51"/>
                    <a:pt x="45" y="52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4"/>
                    <a:pt x="48" y="54"/>
                    <a:pt x="49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3" y="53"/>
                    <a:pt x="53" y="53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3" y="48"/>
                    <a:pt x="53" y="48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5"/>
                    <a:pt x="51" y="45"/>
                    <a:pt x="51" y="44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6"/>
                    <a:pt x="55" y="36"/>
                    <a:pt x="56" y="36"/>
                  </a:cubicBezTo>
                  <a:lnTo>
                    <a:pt x="58" y="35"/>
                  </a:lnTo>
                  <a:close/>
                  <a:moveTo>
                    <a:pt x="45" y="18"/>
                  </a:moveTo>
                  <a:cubicBezTo>
                    <a:pt x="47" y="20"/>
                    <a:pt x="47" y="23"/>
                    <a:pt x="45" y="25"/>
                  </a:cubicBezTo>
                  <a:cubicBezTo>
                    <a:pt x="43" y="27"/>
                    <a:pt x="40" y="27"/>
                    <a:pt x="38" y="25"/>
                  </a:cubicBezTo>
                  <a:cubicBezTo>
                    <a:pt x="36" y="23"/>
                    <a:pt x="36" y="20"/>
                    <a:pt x="38" y="18"/>
                  </a:cubicBezTo>
                  <a:cubicBezTo>
                    <a:pt x="40" y="16"/>
                    <a:pt x="43" y="16"/>
                    <a:pt x="45" y="18"/>
                  </a:cubicBezTo>
                  <a:close/>
                  <a:moveTo>
                    <a:pt x="28" y="29"/>
                  </a:moveTo>
                  <a:cubicBezTo>
                    <a:pt x="30" y="27"/>
                    <a:pt x="33" y="27"/>
                    <a:pt x="34" y="29"/>
                  </a:cubicBezTo>
                  <a:cubicBezTo>
                    <a:pt x="36" y="30"/>
                    <a:pt x="36" y="33"/>
                    <a:pt x="34" y="35"/>
                  </a:cubicBezTo>
                  <a:cubicBezTo>
                    <a:pt x="33" y="36"/>
                    <a:pt x="30" y="36"/>
                    <a:pt x="28" y="35"/>
                  </a:cubicBezTo>
                  <a:cubicBezTo>
                    <a:pt x="27" y="33"/>
                    <a:pt x="27" y="30"/>
                    <a:pt x="28" y="29"/>
                  </a:cubicBezTo>
                  <a:close/>
                  <a:moveTo>
                    <a:pt x="25" y="25"/>
                  </a:moveTo>
                  <a:cubicBezTo>
                    <a:pt x="23" y="27"/>
                    <a:pt x="20" y="27"/>
                    <a:pt x="18" y="25"/>
                  </a:cubicBezTo>
                  <a:cubicBezTo>
                    <a:pt x="16" y="23"/>
                    <a:pt x="16" y="20"/>
                    <a:pt x="18" y="18"/>
                  </a:cubicBezTo>
                  <a:cubicBezTo>
                    <a:pt x="20" y="16"/>
                    <a:pt x="23" y="16"/>
                    <a:pt x="25" y="18"/>
                  </a:cubicBezTo>
                  <a:cubicBezTo>
                    <a:pt x="27" y="20"/>
                    <a:pt x="27" y="23"/>
                    <a:pt x="25" y="25"/>
                  </a:cubicBezTo>
                  <a:close/>
                  <a:moveTo>
                    <a:pt x="18" y="45"/>
                  </a:moveTo>
                  <a:cubicBezTo>
                    <a:pt x="16" y="43"/>
                    <a:pt x="16" y="40"/>
                    <a:pt x="18" y="38"/>
                  </a:cubicBezTo>
                  <a:cubicBezTo>
                    <a:pt x="20" y="36"/>
                    <a:pt x="23" y="36"/>
                    <a:pt x="25" y="38"/>
                  </a:cubicBezTo>
                  <a:cubicBezTo>
                    <a:pt x="27" y="40"/>
                    <a:pt x="27" y="43"/>
                    <a:pt x="25" y="45"/>
                  </a:cubicBezTo>
                  <a:cubicBezTo>
                    <a:pt x="23" y="47"/>
                    <a:pt x="20" y="47"/>
                    <a:pt x="18" y="45"/>
                  </a:cubicBezTo>
                  <a:close/>
                  <a:moveTo>
                    <a:pt x="38" y="38"/>
                  </a:moveTo>
                  <a:cubicBezTo>
                    <a:pt x="40" y="36"/>
                    <a:pt x="43" y="36"/>
                    <a:pt x="45" y="38"/>
                  </a:cubicBezTo>
                  <a:cubicBezTo>
                    <a:pt x="47" y="40"/>
                    <a:pt x="47" y="43"/>
                    <a:pt x="45" y="45"/>
                  </a:cubicBezTo>
                  <a:cubicBezTo>
                    <a:pt x="43" y="47"/>
                    <a:pt x="40" y="47"/>
                    <a:pt x="38" y="45"/>
                  </a:cubicBezTo>
                  <a:cubicBezTo>
                    <a:pt x="36" y="43"/>
                    <a:pt x="36" y="40"/>
                    <a:pt x="38" y="38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"/>
            <p:cNvSpPr>
              <a:spLocks noChangeAspect="1"/>
            </p:cNvSpPr>
            <p:nvPr userDrawn="1"/>
          </p:nvSpPr>
          <p:spPr bwMode="auto">
            <a:xfrm>
              <a:off x="6694598" y="1481019"/>
              <a:ext cx="519191" cy="334561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"/>
            <p:cNvSpPr>
              <a:spLocks noChangeAspect="1"/>
            </p:cNvSpPr>
            <p:nvPr userDrawn="1"/>
          </p:nvSpPr>
          <p:spPr bwMode="auto">
            <a:xfrm>
              <a:off x="7189003" y="1671429"/>
              <a:ext cx="1244986" cy="802255"/>
            </a:xfrm>
            <a:custGeom>
              <a:avLst/>
              <a:gdLst>
                <a:gd name="T0" fmla="*/ 1035 w 1357"/>
                <a:gd name="T1" fmla="*/ 878 h 879"/>
                <a:gd name="T2" fmla="*/ 1357 w 1357"/>
                <a:gd name="T3" fmla="*/ 556 h 879"/>
                <a:gd name="T4" fmla="*/ 1072 w 1357"/>
                <a:gd name="T5" fmla="*/ 237 h 879"/>
                <a:gd name="T6" fmla="*/ 826 w 1357"/>
                <a:gd name="T7" fmla="*/ 0 h 879"/>
                <a:gd name="T8" fmla="*/ 607 w 1357"/>
                <a:gd name="T9" fmla="*/ 131 h 879"/>
                <a:gd name="T10" fmla="*/ 529 w 1357"/>
                <a:gd name="T11" fmla="*/ 116 h 879"/>
                <a:gd name="T12" fmla="*/ 297 w 1357"/>
                <a:gd name="T13" fmla="*/ 350 h 879"/>
                <a:gd name="T14" fmla="*/ 297 w 1357"/>
                <a:gd name="T15" fmla="*/ 352 h 879"/>
                <a:gd name="T16" fmla="*/ 264 w 1357"/>
                <a:gd name="T17" fmla="*/ 350 h 879"/>
                <a:gd name="T18" fmla="*/ 0 w 1357"/>
                <a:gd name="T19" fmla="*/ 614 h 879"/>
                <a:gd name="T20" fmla="*/ 264 w 1357"/>
                <a:gd name="T21" fmla="*/ 879 h 879"/>
                <a:gd name="T22" fmla="*/ 1035 w 1357"/>
                <a:gd name="T23" fmla="*/ 879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879">
                  <a:moveTo>
                    <a:pt x="1035" y="878"/>
                  </a:moveTo>
                  <a:cubicBezTo>
                    <a:pt x="1212" y="878"/>
                    <a:pt x="1357" y="734"/>
                    <a:pt x="1357" y="556"/>
                  </a:cubicBezTo>
                  <a:cubicBezTo>
                    <a:pt x="1357" y="391"/>
                    <a:pt x="1232" y="255"/>
                    <a:pt x="1072" y="237"/>
                  </a:cubicBezTo>
                  <a:cubicBezTo>
                    <a:pt x="1067" y="105"/>
                    <a:pt x="958" y="0"/>
                    <a:pt x="826" y="0"/>
                  </a:cubicBezTo>
                  <a:cubicBezTo>
                    <a:pt x="730" y="0"/>
                    <a:pt x="649" y="53"/>
                    <a:pt x="607" y="131"/>
                  </a:cubicBezTo>
                  <a:cubicBezTo>
                    <a:pt x="581" y="121"/>
                    <a:pt x="556" y="116"/>
                    <a:pt x="529" y="116"/>
                  </a:cubicBezTo>
                  <a:cubicBezTo>
                    <a:pt x="400" y="116"/>
                    <a:pt x="297" y="221"/>
                    <a:pt x="297" y="350"/>
                  </a:cubicBezTo>
                  <a:cubicBezTo>
                    <a:pt x="297" y="352"/>
                    <a:pt x="297" y="352"/>
                    <a:pt x="297" y="352"/>
                  </a:cubicBezTo>
                  <a:cubicBezTo>
                    <a:pt x="284" y="350"/>
                    <a:pt x="274" y="350"/>
                    <a:pt x="264" y="350"/>
                  </a:cubicBezTo>
                  <a:cubicBezTo>
                    <a:pt x="118" y="350"/>
                    <a:pt x="0" y="468"/>
                    <a:pt x="0" y="614"/>
                  </a:cubicBezTo>
                  <a:cubicBezTo>
                    <a:pt x="0" y="760"/>
                    <a:pt x="118" y="879"/>
                    <a:pt x="264" y="879"/>
                  </a:cubicBezTo>
                  <a:cubicBezTo>
                    <a:pt x="1035" y="879"/>
                    <a:pt x="1035" y="879"/>
                    <a:pt x="1035" y="8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829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98696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235583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97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0321136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077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84897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458789" y="481014"/>
            <a:ext cx="17367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6540" y="3954458"/>
            <a:ext cx="6399213" cy="1830388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3" y="2117165"/>
            <a:ext cx="10058336" cy="1837298"/>
          </a:xfrm>
          <a:noFill/>
        </p:spPr>
        <p:txBody>
          <a:bodyPr anchorCtr="0"/>
          <a:lstStyle>
            <a:lvl1pPr>
              <a:defRPr sz="5999" spc="-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37090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348343" y="2685143"/>
            <a:ext cx="7112000" cy="3730172"/>
          </a:xfrm>
          <a:prstGeom prst="rect">
            <a:avLst/>
          </a:prstGeom>
          <a:solidFill>
            <a:srgbClr val="0072C6">
              <a:alpha val="8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281" tIns="274281" rIns="365708" bIns="36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47662" y="3781139"/>
            <a:ext cx="7112680" cy="2634176"/>
          </a:xfrm>
        </p:spPr>
        <p:txBody>
          <a:bodyPr wrap="none" lIns="274320" tIns="274320" rIns="274320" bIns="182880"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solidFill>
                  <a:schemeClr val="bg1"/>
                </a:soli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309441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179058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1199"/>
              </a:spcAft>
              <a:buNone/>
              <a:defRPr>
                <a:solidFill>
                  <a:srgbClr val="505050"/>
                </a:solidFill>
              </a:defRPr>
            </a:lvl1pPr>
            <a:lvl2pPr marL="0" indent="0">
              <a:buFontTx/>
              <a:buNone/>
              <a:defRPr sz="2000">
                <a:solidFill>
                  <a:srgbClr val="505050"/>
                </a:solidFill>
              </a:defRPr>
            </a:lvl2pPr>
            <a:lvl3pPr marL="228557" indent="0">
              <a:buNone/>
              <a:defRPr>
                <a:solidFill>
                  <a:srgbClr val="505050"/>
                </a:solidFill>
              </a:defRPr>
            </a:lvl3pPr>
            <a:lvl4pPr marL="457112" indent="0">
              <a:buNone/>
              <a:defRPr>
                <a:solidFill>
                  <a:srgbClr val="505050"/>
                </a:solidFill>
              </a:defRPr>
            </a:lvl4pPr>
            <a:lvl5pPr marL="685669" indent="0"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534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108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325781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364294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4272234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37213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2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72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5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3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731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lue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2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Two Column Blue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436475" cy="121284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8750">
                      <a:schemeClr val="bg1"/>
                    </a:gs>
                    <a:gs pos="6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3200"/>
            </a:lvl1pPr>
            <a:lvl2pPr marL="742950" indent="-3429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sz="2400"/>
            </a:lvl2pPr>
            <a:lvl3pPr marL="102870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 sz="2000"/>
            </a:lvl3pPr>
            <a:lvl4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indent="-228600"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2573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ü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2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87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028409"/>
            <a:ext cx="11887200" cy="572464"/>
          </a:xfrm>
        </p:spPr>
        <p:txBody>
          <a:bodyPr/>
          <a:lstStyle>
            <a:lvl1pPr marL="0" indent="0">
              <a:buFontTx/>
              <a:buNone/>
              <a:defRPr sz="2800" baseline="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Sub-head, or additional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58874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61382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3550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5796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983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180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4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9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C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" y="0"/>
            <a:ext cx="12434888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479775"/>
            <a:ext cx="1646238" cy="35264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0469259" y="296863"/>
            <a:ext cx="169257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AzureCon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17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259"/>
          <p:cNvGrpSpPr/>
          <p:nvPr userDrawn="1"/>
        </p:nvGrpSpPr>
        <p:grpSpPr>
          <a:xfrm>
            <a:off x="-102722" y="0"/>
            <a:ext cx="12641920" cy="7108718"/>
            <a:chOff x="-102722" y="0"/>
            <a:chExt cx="12641920" cy="7108718"/>
          </a:xfrm>
        </p:grpSpPr>
        <p:sp>
          <p:nvSpPr>
            <p:cNvPr id="261" name="Rectangle 260"/>
            <p:cNvSpPr/>
            <p:nvPr/>
          </p:nvSpPr>
          <p:spPr bwMode="auto">
            <a:xfrm>
              <a:off x="0" y="0"/>
              <a:ext cx="12436475" cy="5949950"/>
            </a:xfrm>
            <a:prstGeom prst="rect">
              <a:avLst/>
            </a:prstGeom>
            <a:solidFill>
              <a:srgbClr val="032E4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46637" rIns="0" bIns="46637" anchor="ctr"/>
            <a:lstStyle/>
            <a:p>
              <a:pPr marL="0" marR="0" lvl="0" indent="0" algn="ctr" defTabSz="93239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261"/>
            <p:cNvSpPr/>
            <p:nvPr/>
          </p:nvSpPr>
          <p:spPr bwMode="auto">
            <a:xfrm>
              <a:off x="11399838" y="2357438"/>
              <a:ext cx="68262" cy="38100"/>
            </a:xfrm>
            <a:custGeom>
              <a:avLst/>
              <a:gdLst>
                <a:gd name="connsiteX0" fmla="*/ 0 w 69056"/>
                <a:gd name="connsiteY0" fmla="*/ 16668 h 38723"/>
                <a:gd name="connsiteX1" fmla="*/ 26194 w 69056"/>
                <a:gd name="connsiteY1" fmla="*/ 7143 h 38723"/>
                <a:gd name="connsiteX2" fmla="*/ 28575 w 69056"/>
                <a:gd name="connsiteY2" fmla="*/ 0 h 38723"/>
                <a:gd name="connsiteX3" fmla="*/ 30956 w 69056"/>
                <a:gd name="connsiteY3" fmla="*/ 7143 h 38723"/>
                <a:gd name="connsiteX4" fmla="*/ 33337 w 69056"/>
                <a:gd name="connsiteY4" fmla="*/ 38100 h 38723"/>
                <a:gd name="connsiteX5" fmla="*/ 35719 w 69056"/>
                <a:gd name="connsiteY5" fmla="*/ 28575 h 38723"/>
                <a:gd name="connsiteX6" fmla="*/ 42862 w 69056"/>
                <a:gd name="connsiteY6" fmla="*/ 23812 h 38723"/>
                <a:gd name="connsiteX7" fmla="*/ 69056 w 69056"/>
                <a:gd name="connsiteY7" fmla="*/ 19050 h 3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56" h="38723">
                  <a:moveTo>
                    <a:pt x="0" y="16668"/>
                  </a:moveTo>
                  <a:cubicBezTo>
                    <a:pt x="14329" y="14877"/>
                    <a:pt x="18768" y="18282"/>
                    <a:pt x="26194" y="7143"/>
                  </a:cubicBezTo>
                  <a:cubicBezTo>
                    <a:pt x="27586" y="5055"/>
                    <a:pt x="27781" y="2381"/>
                    <a:pt x="28575" y="0"/>
                  </a:cubicBezTo>
                  <a:cubicBezTo>
                    <a:pt x="29369" y="2381"/>
                    <a:pt x="30645" y="4653"/>
                    <a:pt x="30956" y="7143"/>
                  </a:cubicBezTo>
                  <a:cubicBezTo>
                    <a:pt x="32240" y="17413"/>
                    <a:pt x="31092" y="27997"/>
                    <a:pt x="33337" y="38100"/>
                  </a:cubicBezTo>
                  <a:cubicBezTo>
                    <a:pt x="34047" y="41295"/>
                    <a:pt x="33904" y="31298"/>
                    <a:pt x="35719" y="28575"/>
                  </a:cubicBezTo>
                  <a:cubicBezTo>
                    <a:pt x="37306" y="26194"/>
                    <a:pt x="40247" y="24974"/>
                    <a:pt x="42862" y="23812"/>
                  </a:cubicBezTo>
                  <a:cubicBezTo>
                    <a:pt x="56400" y="17795"/>
                    <a:pt x="55699" y="19050"/>
                    <a:pt x="69056" y="19050"/>
                  </a:cubicBezTo>
                </a:path>
              </a:pathLst>
            </a:cu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932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3593" y="93574"/>
              <a:ext cx="12436475" cy="5856376"/>
              <a:chOff x="3593" y="93574"/>
              <a:chExt cx="12436475" cy="5856376"/>
            </a:xfrm>
          </p:grpSpPr>
          <p:grpSp>
            <p:nvGrpSpPr>
              <p:cNvPr id="283" name="Group 282"/>
              <p:cNvGrpSpPr/>
              <p:nvPr/>
            </p:nvGrpSpPr>
            <p:grpSpPr>
              <a:xfrm>
                <a:off x="3593" y="4558560"/>
                <a:ext cx="12436475" cy="1391390"/>
                <a:chOff x="3593" y="4558560"/>
                <a:chExt cx="12436475" cy="1391390"/>
              </a:xfrm>
            </p:grpSpPr>
            <p:sp>
              <p:nvSpPr>
                <p:cNvPr id="458" name="Rectangle 457"/>
                <p:cNvSpPr/>
                <p:nvPr/>
              </p:nvSpPr>
              <p:spPr bwMode="auto">
                <a:xfrm>
                  <a:off x="3593" y="4558560"/>
                  <a:ext cx="12436475" cy="1391390"/>
                </a:xfrm>
                <a:prstGeom prst="rect">
                  <a:avLst/>
                </a:prstGeom>
                <a:solidFill>
                  <a:srgbClr val="0072C6">
                    <a:lumMod val="75000"/>
                  </a:srgbClr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179285" tIns="91440" rIns="179285" bIns="143428"/>
                <a:lstStyle/>
                <a:p>
                  <a:pPr marL="0" marR="0" lvl="0" indent="0" algn="ctr" defTabSz="913927" eaLnBrk="1" fontAlgn="base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76250">
                            <a:srgbClr val="FFFFFF"/>
                          </a:gs>
                          <a:gs pos="31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Infrastructure services</a:t>
                  </a:r>
                </a:p>
              </p:txBody>
            </p:sp>
            <p:grpSp>
              <p:nvGrpSpPr>
                <p:cNvPr id="459" name="Group 458"/>
                <p:cNvGrpSpPr/>
                <p:nvPr/>
              </p:nvGrpSpPr>
              <p:grpSpPr>
                <a:xfrm>
                  <a:off x="3067844" y="4930775"/>
                  <a:ext cx="2834641" cy="790575"/>
                  <a:chOff x="3078280" y="4930775"/>
                  <a:chExt cx="2834641" cy="790575"/>
                </a:xfrm>
              </p:grpSpPr>
              <p:sp>
                <p:nvSpPr>
                  <p:cNvPr id="507" name="Rectangle 506"/>
                  <p:cNvSpPr/>
                  <p:nvPr/>
                </p:nvSpPr>
                <p:spPr bwMode="auto">
                  <a:xfrm>
                    <a:off x="3078280" y="4930775"/>
                    <a:ext cx="2834640" cy="790575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Network attached storage</a:t>
                    </a:r>
                  </a:p>
                </p:txBody>
              </p:sp>
              <p:grpSp>
                <p:nvGrpSpPr>
                  <p:cNvPr id="508" name="Group 507"/>
                  <p:cNvGrpSpPr/>
                  <p:nvPr/>
                </p:nvGrpSpPr>
                <p:grpSpPr>
                  <a:xfrm>
                    <a:off x="3141325" y="5190883"/>
                    <a:ext cx="920051" cy="363782"/>
                    <a:chOff x="3141325" y="5190883"/>
                    <a:chExt cx="920051" cy="363782"/>
                  </a:xfrm>
                </p:grpSpPr>
                <p:sp>
                  <p:nvSpPr>
                    <p:cNvPr id="515" name="Rectangle 514"/>
                    <p:cNvSpPr/>
                    <p:nvPr/>
                  </p:nvSpPr>
                  <p:spPr bwMode="auto">
                    <a:xfrm>
                      <a:off x="3399149" y="5190883"/>
                      <a:ext cx="662227" cy="363782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BLOB </a:t>
                      </a:r>
                      <a:b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</a:b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storage</a:t>
                      </a:r>
                    </a:p>
                  </p:txBody>
                </p:sp>
                <p:pic>
                  <p:nvPicPr>
                    <p:cNvPr id="516" name="Picture 231" descr="Storage blob.png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41325" y="5253461"/>
                      <a:ext cx="247650" cy="2460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509" name="Group 508"/>
                  <p:cNvGrpSpPr/>
                  <p:nvPr/>
                </p:nvGrpSpPr>
                <p:grpSpPr>
                  <a:xfrm>
                    <a:off x="4130780" y="5194673"/>
                    <a:ext cx="817562" cy="363782"/>
                    <a:chOff x="4079535" y="5194673"/>
                    <a:chExt cx="817562" cy="363782"/>
                  </a:xfrm>
                </p:grpSpPr>
                <p:sp>
                  <p:nvSpPr>
                    <p:cNvPr id="513" name="Rectangle 512"/>
                    <p:cNvSpPr/>
                    <p:nvPr/>
                  </p:nvSpPr>
                  <p:spPr bwMode="auto">
                    <a:xfrm>
                      <a:off x="4351381" y="5194673"/>
                      <a:ext cx="545716" cy="363782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Azure </a:t>
                      </a:r>
                      <a:b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</a:b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files</a:t>
                      </a:r>
                    </a:p>
                  </p:txBody>
                </p:sp>
                <p:pic>
                  <p:nvPicPr>
                    <p:cNvPr id="514" name="Picture 232" descr="Storage blob.png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079535" y="5253461"/>
                      <a:ext cx="247650" cy="2460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510" name="Group 509"/>
                  <p:cNvGrpSpPr/>
                  <p:nvPr/>
                </p:nvGrpSpPr>
                <p:grpSpPr>
                  <a:xfrm>
                    <a:off x="5017746" y="5193643"/>
                    <a:ext cx="895175" cy="363782"/>
                    <a:chOff x="5017746" y="5193643"/>
                    <a:chExt cx="895175" cy="363782"/>
                  </a:xfrm>
                </p:grpSpPr>
                <p:sp>
                  <p:nvSpPr>
                    <p:cNvPr id="511" name="Rectangle 510"/>
                    <p:cNvSpPr/>
                    <p:nvPr/>
                  </p:nvSpPr>
                  <p:spPr bwMode="auto">
                    <a:xfrm>
                      <a:off x="5292049" y="5193643"/>
                      <a:ext cx="620872" cy="363782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Premium storage</a:t>
                      </a:r>
                    </a:p>
                  </p:txBody>
                </p:sp>
                <p:pic>
                  <p:nvPicPr>
                    <p:cNvPr id="512" name="Picture 233" descr="Storage blob.png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017746" y="5253461"/>
                      <a:ext cx="247650" cy="2460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460" name="Group 459"/>
                <p:cNvGrpSpPr/>
                <p:nvPr/>
              </p:nvGrpSpPr>
              <p:grpSpPr>
                <a:xfrm>
                  <a:off x="112714" y="4930775"/>
                  <a:ext cx="2834640" cy="788988"/>
                  <a:chOff x="112714" y="4930775"/>
                  <a:chExt cx="2834640" cy="788988"/>
                </a:xfrm>
              </p:grpSpPr>
              <p:sp>
                <p:nvSpPr>
                  <p:cNvPr id="484" name="Rectangle 483"/>
                  <p:cNvSpPr/>
                  <p:nvPr/>
                </p:nvSpPr>
                <p:spPr bwMode="auto">
                  <a:xfrm>
                    <a:off x="112714" y="4930775"/>
                    <a:ext cx="2834640" cy="788988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Virtual machines</a:t>
                    </a:r>
                  </a:p>
                </p:txBody>
              </p:sp>
              <p:grpSp>
                <p:nvGrpSpPr>
                  <p:cNvPr id="485" name="Group 484"/>
                  <p:cNvGrpSpPr/>
                  <p:nvPr/>
                </p:nvGrpSpPr>
                <p:grpSpPr>
                  <a:xfrm>
                    <a:off x="187325" y="5256095"/>
                    <a:ext cx="884604" cy="261937"/>
                    <a:chOff x="187325" y="5256095"/>
                    <a:chExt cx="884604" cy="261937"/>
                  </a:xfrm>
                </p:grpSpPr>
                <p:sp>
                  <p:nvSpPr>
                    <p:cNvPr id="505" name="Rectangle 504"/>
                    <p:cNvSpPr/>
                    <p:nvPr/>
                  </p:nvSpPr>
                  <p:spPr bwMode="auto">
                    <a:xfrm>
                      <a:off x="447675" y="5267270"/>
                      <a:ext cx="624254" cy="239587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Windows</a:t>
                      </a:r>
                    </a:p>
                  </p:txBody>
                </p:sp>
                <p:pic>
                  <p:nvPicPr>
                    <p:cNvPr id="506" name="Picture 234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7325" y="5256095"/>
                      <a:ext cx="260350" cy="2619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86" name="Group 485"/>
                  <p:cNvGrpSpPr/>
                  <p:nvPr/>
                </p:nvGrpSpPr>
                <p:grpSpPr>
                  <a:xfrm>
                    <a:off x="1136161" y="5256095"/>
                    <a:ext cx="757144" cy="261937"/>
                    <a:chOff x="1257901" y="5256095"/>
                    <a:chExt cx="757144" cy="261937"/>
                  </a:xfrm>
                </p:grpSpPr>
                <p:sp>
                  <p:nvSpPr>
                    <p:cNvPr id="503" name="Rectangle 502"/>
                    <p:cNvSpPr/>
                    <p:nvPr/>
                  </p:nvSpPr>
                  <p:spPr bwMode="auto">
                    <a:xfrm>
                      <a:off x="1518893" y="5265121"/>
                      <a:ext cx="496152" cy="21810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Linux</a:t>
                      </a:r>
                    </a:p>
                  </p:txBody>
                </p:sp>
                <p:pic>
                  <p:nvPicPr>
                    <p:cNvPr id="504" name="Picture 395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57901" y="5256095"/>
                      <a:ext cx="261938" cy="2619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87" name="Group 486"/>
                  <p:cNvGrpSpPr/>
                  <p:nvPr/>
                </p:nvGrpSpPr>
                <p:grpSpPr>
                  <a:xfrm>
                    <a:off x="1957537" y="5259936"/>
                    <a:ext cx="934983" cy="239587"/>
                    <a:chOff x="1957537" y="5267270"/>
                    <a:chExt cx="934983" cy="239587"/>
                  </a:xfrm>
                </p:grpSpPr>
                <p:sp>
                  <p:nvSpPr>
                    <p:cNvPr id="488" name="Rectangle 487"/>
                    <p:cNvSpPr/>
                    <p:nvPr/>
                  </p:nvSpPr>
                  <p:spPr bwMode="auto">
                    <a:xfrm>
                      <a:off x="2190273" y="5267270"/>
                      <a:ext cx="702247" cy="239587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Containers</a:t>
                      </a:r>
                    </a:p>
                  </p:txBody>
                </p:sp>
                <p:grpSp>
                  <p:nvGrpSpPr>
                    <p:cNvPr id="489" name="Group 4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57537" y="5302132"/>
                      <a:ext cx="220663" cy="169862"/>
                      <a:chOff x="1410342" y="5288934"/>
                      <a:chExt cx="294653" cy="226942"/>
                    </a:xfrm>
                  </p:grpSpPr>
                  <p:grpSp>
                    <p:nvGrpSpPr>
                      <p:cNvPr id="490" name="Group 489"/>
                      <p:cNvGrpSpPr/>
                      <p:nvPr/>
                    </p:nvGrpSpPr>
                    <p:grpSpPr>
                      <a:xfrm>
                        <a:off x="1428991" y="5308456"/>
                        <a:ext cx="97032" cy="104039"/>
                        <a:chOff x="1286878" y="3925073"/>
                        <a:chExt cx="291844" cy="312918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500" name="Diamond 499"/>
                        <p:cNvSpPr/>
                        <p:nvPr/>
                      </p:nvSpPr>
                      <p:spPr bwMode="auto">
                        <a:xfrm rot="19690132">
                          <a:off x="1286878" y="3991205"/>
                          <a:ext cx="148048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899860" lon="21583921" rev="2154000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501" name="Diamond 500"/>
                        <p:cNvSpPr/>
                        <p:nvPr/>
                      </p:nvSpPr>
                      <p:spPr bwMode="auto">
                        <a:xfrm rot="1935408">
                          <a:off x="1424781" y="3991343"/>
                          <a:ext cx="153941" cy="246648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502" name="Diamond 501"/>
                        <p:cNvSpPr/>
                        <p:nvPr/>
                      </p:nvSpPr>
                      <p:spPr bwMode="auto">
                        <a:xfrm rot="5400000">
                          <a:off x="1355358" y="3879251"/>
                          <a:ext cx="153941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21599979" lon="2400000" rev="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491" name="Rounded Rectangle 490"/>
                      <p:cNvSpPr/>
                      <p:nvPr/>
                    </p:nvSpPr>
                    <p:spPr bwMode="auto">
                      <a:xfrm>
                        <a:off x="1410342" y="5288934"/>
                        <a:ext cx="294653" cy="226942"/>
                      </a:xfrm>
                      <a:prstGeom prst="roundRect">
                        <a:avLst>
                          <a:gd name="adj" fmla="val 9184"/>
                        </a:avLst>
                      </a:prstGeom>
                      <a:noFill/>
                      <a:ln w="19050" cap="flat" cmpd="sng" algn="ctr">
                        <a:solidFill>
                          <a:srgbClr val="FFFFFF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82880" tIns="146304" rIns="182880" bIns="146304"/>
                      <a:lstStyle/>
                      <a:p>
                        <a:pPr marL="0" marR="0" lvl="0" indent="0" algn="ctr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grpSp>
                    <p:nvGrpSpPr>
                      <p:cNvPr id="492" name="Group 491"/>
                      <p:cNvGrpSpPr/>
                      <p:nvPr/>
                    </p:nvGrpSpPr>
                    <p:grpSpPr>
                      <a:xfrm>
                        <a:off x="1573839" y="5308987"/>
                        <a:ext cx="97032" cy="104039"/>
                        <a:chOff x="1286878" y="3925073"/>
                        <a:chExt cx="291844" cy="312918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497" name="Diamond 496"/>
                        <p:cNvSpPr/>
                        <p:nvPr/>
                      </p:nvSpPr>
                      <p:spPr bwMode="auto">
                        <a:xfrm rot="19690132">
                          <a:off x="1286878" y="3991205"/>
                          <a:ext cx="148048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899860" lon="21583921" rev="2154000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498" name="Diamond 497"/>
                        <p:cNvSpPr/>
                        <p:nvPr/>
                      </p:nvSpPr>
                      <p:spPr bwMode="auto">
                        <a:xfrm rot="1935408">
                          <a:off x="1424781" y="3991343"/>
                          <a:ext cx="153941" cy="246648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499" name="Diamond 498"/>
                        <p:cNvSpPr/>
                        <p:nvPr/>
                      </p:nvSpPr>
                      <p:spPr bwMode="auto">
                        <a:xfrm rot="5400000">
                          <a:off x="1355358" y="3879251"/>
                          <a:ext cx="153941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21599979" lon="2400000" rev="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493" name="Group 492"/>
                      <p:cNvGrpSpPr/>
                      <p:nvPr/>
                    </p:nvGrpSpPr>
                    <p:grpSpPr>
                      <a:xfrm>
                        <a:off x="1505369" y="5390438"/>
                        <a:ext cx="97032" cy="104039"/>
                        <a:chOff x="1286878" y="3925073"/>
                        <a:chExt cx="291844" cy="312918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494" name="Diamond 493"/>
                        <p:cNvSpPr/>
                        <p:nvPr/>
                      </p:nvSpPr>
                      <p:spPr bwMode="auto">
                        <a:xfrm rot="19690132">
                          <a:off x="1286878" y="3991205"/>
                          <a:ext cx="148048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899860" lon="21583921" rev="2154000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495" name="Diamond 494"/>
                        <p:cNvSpPr/>
                        <p:nvPr/>
                      </p:nvSpPr>
                      <p:spPr bwMode="auto">
                        <a:xfrm rot="1935408">
                          <a:off x="1424781" y="3991343"/>
                          <a:ext cx="153941" cy="246648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496" name="Diamond 495"/>
                        <p:cNvSpPr/>
                        <p:nvPr/>
                      </p:nvSpPr>
                      <p:spPr bwMode="auto">
                        <a:xfrm rot="5400000">
                          <a:off x="1355358" y="3879251"/>
                          <a:ext cx="153941" cy="245585"/>
                        </a:xfrm>
                        <a:prstGeom prst="diamond">
                          <a:avLst/>
                        </a:prstGeom>
                        <a:grpFill/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scene3d>
                          <a:camera prst="orthographicFront">
                            <a:rot lat="21599979" lon="2400000" rev="0"/>
                          </a:camera>
                          <a:lightRig rig="threePt" dir="t"/>
                        </a:scene3d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461" name="Group 460"/>
                <p:cNvGrpSpPr/>
                <p:nvPr/>
              </p:nvGrpSpPr>
              <p:grpSpPr>
                <a:xfrm>
                  <a:off x="6022975" y="4930775"/>
                  <a:ext cx="6292850" cy="790575"/>
                  <a:chOff x="6022975" y="4930775"/>
                  <a:chExt cx="6292850" cy="790575"/>
                </a:xfrm>
              </p:grpSpPr>
              <p:sp>
                <p:nvSpPr>
                  <p:cNvPr id="462" name="Rectangle 461"/>
                  <p:cNvSpPr/>
                  <p:nvPr/>
                </p:nvSpPr>
                <p:spPr bwMode="auto">
                  <a:xfrm>
                    <a:off x="6022975" y="4930775"/>
                    <a:ext cx="6292850" cy="790575"/>
                  </a:xfrm>
                  <a:prstGeom prst="rect">
                    <a:avLst/>
                  </a:prstGeom>
                  <a:solidFill>
                    <a:srgbClr val="0072C6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Software defined networking</a:t>
                    </a:r>
                  </a:p>
                </p:txBody>
              </p:sp>
              <p:grpSp>
                <p:nvGrpSpPr>
                  <p:cNvPr id="463" name="Group 462"/>
                  <p:cNvGrpSpPr/>
                  <p:nvPr/>
                </p:nvGrpSpPr>
                <p:grpSpPr>
                  <a:xfrm>
                    <a:off x="6120092" y="5210907"/>
                    <a:ext cx="838654" cy="346518"/>
                    <a:chOff x="6120092" y="5210907"/>
                    <a:chExt cx="838654" cy="346518"/>
                  </a:xfrm>
                </p:grpSpPr>
                <p:sp>
                  <p:nvSpPr>
                    <p:cNvPr id="482" name="Rectangle 481"/>
                    <p:cNvSpPr/>
                    <p:nvPr/>
                  </p:nvSpPr>
                  <p:spPr bwMode="auto">
                    <a:xfrm>
                      <a:off x="6388100" y="5210907"/>
                      <a:ext cx="570646" cy="346518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Virtual network</a:t>
                      </a:r>
                    </a:p>
                  </p:txBody>
                </p:sp>
                <p:pic>
                  <p:nvPicPr>
                    <p:cNvPr id="483" name="Picture 226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20092" y="5242269"/>
                      <a:ext cx="268287" cy="268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4" name="Group 463"/>
                  <p:cNvGrpSpPr/>
                  <p:nvPr/>
                </p:nvGrpSpPr>
                <p:grpSpPr>
                  <a:xfrm>
                    <a:off x="8599909" y="5210661"/>
                    <a:ext cx="854686" cy="346764"/>
                    <a:chOff x="8608651" y="5210661"/>
                    <a:chExt cx="854686" cy="346764"/>
                  </a:xfrm>
                </p:grpSpPr>
                <p:sp>
                  <p:nvSpPr>
                    <p:cNvPr id="480" name="Rectangle 479"/>
                    <p:cNvSpPr/>
                    <p:nvPr/>
                  </p:nvSpPr>
                  <p:spPr bwMode="auto">
                    <a:xfrm>
                      <a:off x="8913208" y="5210661"/>
                      <a:ext cx="550129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Express</a:t>
                      </a:r>
                    </a:p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route</a:t>
                      </a:r>
                    </a:p>
                  </p:txBody>
                </p:sp>
                <p:pic>
                  <p:nvPicPr>
                    <p:cNvPr id="481" name="Picture 227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608651" y="5234771"/>
                      <a:ext cx="285077" cy="28328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5" name="Group 464"/>
                  <p:cNvGrpSpPr/>
                  <p:nvPr/>
                </p:nvGrpSpPr>
                <p:grpSpPr>
                  <a:xfrm>
                    <a:off x="9499896" y="5210661"/>
                    <a:ext cx="856833" cy="346764"/>
                    <a:chOff x="9542661" y="5210661"/>
                    <a:chExt cx="856833" cy="346764"/>
                  </a:xfrm>
                </p:grpSpPr>
                <p:sp>
                  <p:nvSpPr>
                    <p:cNvPr id="478" name="Rectangle 477"/>
                    <p:cNvSpPr/>
                    <p:nvPr/>
                  </p:nvSpPr>
                  <p:spPr bwMode="auto">
                    <a:xfrm>
                      <a:off x="9773921" y="5210661"/>
                      <a:ext cx="625573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Traffic Manager</a:t>
                      </a:r>
                    </a:p>
                  </p:txBody>
                </p:sp>
                <p:pic>
                  <p:nvPicPr>
                    <p:cNvPr id="479" name="Picture 8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542661" y="5271638"/>
                      <a:ext cx="211137" cy="2095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6" name="Group 465"/>
                  <p:cNvGrpSpPr/>
                  <p:nvPr/>
                </p:nvGrpSpPr>
                <p:grpSpPr>
                  <a:xfrm>
                    <a:off x="11270141" y="5210661"/>
                    <a:ext cx="985359" cy="346764"/>
                    <a:chOff x="11270141" y="5210661"/>
                    <a:chExt cx="985359" cy="346764"/>
                  </a:xfrm>
                </p:grpSpPr>
                <p:sp>
                  <p:nvSpPr>
                    <p:cNvPr id="476" name="Rectangle 475"/>
                    <p:cNvSpPr/>
                    <p:nvPr/>
                  </p:nvSpPr>
                  <p:spPr bwMode="auto">
                    <a:xfrm>
                      <a:off x="11524599" y="5210661"/>
                      <a:ext cx="730901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Application Gateway</a:t>
                      </a:r>
                    </a:p>
                  </p:txBody>
                </p:sp>
                <p:sp>
                  <p:nvSpPr>
                    <p:cNvPr id="477" name="Freeform 476"/>
                    <p:cNvSpPr/>
                    <p:nvPr/>
                  </p:nvSpPr>
                  <p:spPr bwMode="auto">
                    <a:xfrm rot="2700000">
                      <a:off x="11270140" y="5281957"/>
                      <a:ext cx="188913" cy="188912"/>
                    </a:xfrm>
                    <a:custGeom>
                      <a:avLst/>
                      <a:gdLst>
                        <a:gd name="connsiteX0" fmla="*/ 314803 w 613867"/>
                        <a:gd name="connsiteY0" fmla="*/ 374281 h 613867"/>
                        <a:gd name="connsiteX1" fmla="*/ 390557 w 613867"/>
                        <a:gd name="connsiteY1" fmla="*/ 450035 h 613867"/>
                        <a:gd name="connsiteX2" fmla="*/ 330696 w 613867"/>
                        <a:gd name="connsiteY2" fmla="*/ 509896 h 613867"/>
                        <a:gd name="connsiteX3" fmla="*/ 507842 w 613867"/>
                        <a:gd name="connsiteY3" fmla="*/ 504902 h 613867"/>
                        <a:gd name="connsiteX4" fmla="*/ 512837 w 613867"/>
                        <a:gd name="connsiteY4" fmla="*/ 327756 h 613867"/>
                        <a:gd name="connsiteX5" fmla="*/ 452975 w 613867"/>
                        <a:gd name="connsiteY5" fmla="*/ 387617 h 613867"/>
                        <a:gd name="connsiteX6" fmla="*/ 377221 w 613867"/>
                        <a:gd name="connsiteY6" fmla="*/ 311863 h 613867"/>
                        <a:gd name="connsiteX7" fmla="*/ 367619 w 613867"/>
                        <a:gd name="connsiteY7" fmla="*/ 63753 h 613867"/>
                        <a:gd name="connsiteX8" fmla="*/ 372612 w 613867"/>
                        <a:gd name="connsiteY8" fmla="*/ 240900 h 613867"/>
                        <a:gd name="connsiteX9" fmla="*/ 549761 w 613867"/>
                        <a:gd name="connsiteY9" fmla="*/ 245895 h 613867"/>
                        <a:gd name="connsiteX10" fmla="*/ 489898 w 613867"/>
                        <a:gd name="connsiteY10" fmla="*/ 186033 h 613867"/>
                        <a:gd name="connsiteX11" fmla="*/ 565652 w 613867"/>
                        <a:gd name="connsiteY11" fmla="*/ 110279 h 613867"/>
                        <a:gd name="connsiteX12" fmla="*/ 503234 w 613867"/>
                        <a:gd name="connsiteY12" fmla="*/ 47861 h 613867"/>
                        <a:gd name="connsiteX13" fmla="*/ 427480 w 613867"/>
                        <a:gd name="connsiteY13" fmla="*/ 123615 h 613867"/>
                        <a:gd name="connsiteX14" fmla="*/ 60550 w 613867"/>
                        <a:gd name="connsiteY14" fmla="*/ 370823 h 613867"/>
                        <a:gd name="connsiteX15" fmla="*/ 120411 w 613867"/>
                        <a:gd name="connsiteY15" fmla="*/ 430684 h 613867"/>
                        <a:gd name="connsiteX16" fmla="*/ 44657 w 613867"/>
                        <a:gd name="connsiteY16" fmla="*/ 506438 h 613867"/>
                        <a:gd name="connsiteX17" fmla="*/ 107075 w 613867"/>
                        <a:gd name="connsiteY17" fmla="*/ 568856 h 613867"/>
                        <a:gd name="connsiteX18" fmla="*/ 182829 w 613867"/>
                        <a:gd name="connsiteY18" fmla="*/ 493102 h 613867"/>
                        <a:gd name="connsiteX19" fmla="*/ 242691 w 613867"/>
                        <a:gd name="connsiteY19" fmla="*/ 552964 h 613867"/>
                        <a:gd name="connsiteX20" fmla="*/ 237696 w 613867"/>
                        <a:gd name="connsiteY20" fmla="*/ 375818 h 613867"/>
                        <a:gd name="connsiteX21" fmla="*/ 104519 w 613867"/>
                        <a:gd name="connsiteY21" fmla="*/ 101580 h 613867"/>
                        <a:gd name="connsiteX22" fmla="*/ 99524 w 613867"/>
                        <a:gd name="connsiteY22" fmla="*/ 278727 h 613867"/>
                        <a:gd name="connsiteX23" fmla="*/ 159386 w 613867"/>
                        <a:gd name="connsiteY23" fmla="*/ 218865 h 613867"/>
                        <a:gd name="connsiteX24" fmla="*/ 235140 w 613867"/>
                        <a:gd name="connsiteY24" fmla="*/ 294619 h 613867"/>
                        <a:gd name="connsiteX25" fmla="*/ 297558 w 613867"/>
                        <a:gd name="connsiteY25" fmla="*/ 232201 h 613867"/>
                        <a:gd name="connsiteX26" fmla="*/ 221804 w 613867"/>
                        <a:gd name="connsiteY26" fmla="*/ 156447 h 613867"/>
                        <a:gd name="connsiteX27" fmla="*/ 281665 w 613867"/>
                        <a:gd name="connsiteY27" fmla="*/ 96586 h 613867"/>
                        <a:gd name="connsiteX28" fmla="*/ 29967 w 613867"/>
                        <a:gd name="connsiteY28" fmla="*/ 29967 h 613867"/>
                        <a:gd name="connsiteX29" fmla="*/ 102313 w 613867"/>
                        <a:gd name="connsiteY29" fmla="*/ 0 h 613867"/>
                        <a:gd name="connsiteX30" fmla="*/ 511554 w 613867"/>
                        <a:gd name="connsiteY30" fmla="*/ 0 h 613867"/>
                        <a:gd name="connsiteX31" fmla="*/ 613867 w 613867"/>
                        <a:gd name="connsiteY31" fmla="*/ 102313 h 613867"/>
                        <a:gd name="connsiteX32" fmla="*/ 613867 w 613867"/>
                        <a:gd name="connsiteY32" fmla="*/ 511554 h 613867"/>
                        <a:gd name="connsiteX33" fmla="*/ 511554 w 613867"/>
                        <a:gd name="connsiteY33" fmla="*/ 613867 h 613867"/>
                        <a:gd name="connsiteX34" fmla="*/ 102313 w 613867"/>
                        <a:gd name="connsiteY34" fmla="*/ 613867 h 613867"/>
                        <a:gd name="connsiteX35" fmla="*/ 0 w 613867"/>
                        <a:gd name="connsiteY35" fmla="*/ 511554 h 613867"/>
                        <a:gd name="connsiteX36" fmla="*/ 0 w 613867"/>
                        <a:gd name="connsiteY36" fmla="*/ 102313 h 613867"/>
                        <a:gd name="connsiteX37" fmla="*/ 29967 w 613867"/>
                        <a:gd name="connsiteY37" fmla="*/ 29967 h 6138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</a:cxnLst>
                      <a:rect l="l" t="t" r="r" b="b"/>
                      <a:pathLst>
                        <a:path w="613867" h="613867">
                          <a:moveTo>
                            <a:pt x="314803" y="374281"/>
                          </a:moveTo>
                          <a:lnTo>
                            <a:pt x="390557" y="450035"/>
                          </a:lnTo>
                          <a:lnTo>
                            <a:pt x="330696" y="509896"/>
                          </a:lnTo>
                          <a:lnTo>
                            <a:pt x="507842" y="504902"/>
                          </a:lnTo>
                          <a:lnTo>
                            <a:pt x="512837" y="327756"/>
                          </a:lnTo>
                          <a:lnTo>
                            <a:pt x="452975" y="387617"/>
                          </a:lnTo>
                          <a:lnTo>
                            <a:pt x="377221" y="311863"/>
                          </a:lnTo>
                          <a:close/>
                          <a:moveTo>
                            <a:pt x="367619" y="63753"/>
                          </a:moveTo>
                          <a:lnTo>
                            <a:pt x="372612" y="240900"/>
                          </a:lnTo>
                          <a:lnTo>
                            <a:pt x="549761" y="245895"/>
                          </a:lnTo>
                          <a:lnTo>
                            <a:pt x="489898" y="186033"/>
                          </a:lnTo>
                          <a:lnTo>
                            <a:pt x="565652" y="110279"/>
                          </a:lnTo>
                          <a:lnTo>
                            <a:pt x="503234" y="47861"/>
                          </a:lnTo>
                          <a:lnTo>
                            <a:pt x="427480" y="123615"/>
                          </a:lnTo>
                          <a:close/>
                          <a:moveTo>
                            <a:pt x="60550" y="370823"/>
                          </a:moveTo>
                          <a:lnTo>
                            <a:pt x="120411" y="430684"/>
                          </a:lnTo>
                          <a:lnTo>
                            <a:pt x="44657" y="506438"/>
                          </a:lnTo>
                          <a:lnTo>
                            <a:pt x="107075" y="568856"/>
                          </a:lnTo>
                          <a:lnTo>
                            <a:pt x="182829" y="493102"/>
                          </a:lnTo>
                          <a:lnTo>
                            <a:pt x="242691" y="552964"/>
                          </a:lnTo>
                          <a:lnTo>
                            <a:pt x="237696" y="375818"/>
                          </a:lnTo>
                          <a:close/>
                          <a:moveTo>
                            <a:pt x="104519" y="101580"/>
                          </a:moveTo>
                          <a:lnTo>
                            <a:pt x="99524" y="278727"/>
                          </a:lnTo>
                          <a:lnTo>
                            <a:pt x="159386" y="218865"/>
                          </a:lnTo>
                          <a:lnTo>
                            <a:pt x="235140" y="294619"/>
                          </a:lnTo>
                          <a:lnTo>
                            <a:pt x="297558" y="232201"/>
                          </a:lnTo>
                          <a:lnTo>
                            <a:pt x="221804" y="156447"/>
                          </a:lnTo>
                          <a:lnTo>
                            <a:pt x="281665" y="96586"/>
                          </a:lnTo>
                          <a:close/>
                          <a:moveTo>
                            <a:pt x="29967" y="29967"/>
                          </a:moveTo>
                          <a:cubicBezTo>
                            <a:pt x="48482" y="11452"/>
                            <a:pt x="74060" y="0"/>
                            <a:pt x="102313" y="0"/>
                          </a:cubicBezTo>
                          <a:lnTo>
                            <a:pt x="511554" y="0"/>
                          </a:lnTo>
                          <a:cubicBezTo>
                            <a:pt x="568060" y="0"/>
                            <a:pt x="613867" y="45807"/>
                            <a:pt x="613867" y="102313"/>
                          </a:cubicBezTo>
                          <a:lnTo>
                            <a:pt x="613867" y="511554"/>
                          </a:lnTo>
                          <a:cubicBezTo>
                            <a:pt x="613867" y="568060"/>
                            <a:pt x="568060" y="613867"/>
                            <a:pt x="511554" y="613867"/>
                          </a:cubicBezTo>
                          <a:lnTo>
                            <a:pt x="102313" y="613867"/>
                          </a:lnTo>
                          <a:cubicBezTo>
                            <a:pt x="45807" y="613867"/>
                            <a:pt x="0" y="568060"/>
                            <a:pt x="0" y="511554"/>
                          </a:cubicBezTo>
                          <a:lnTo>
                            <a:pt x="0" y="102313"/>
                          </a:lnTo>
                          <a:cubicBezTo>
                            <a:pt x="0" y="74060"/>
                            <a:pt x="11452" y="48482"/>
                            <a:pt x="29967" y="2996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182880" tIns="146304" rIns="182880" bIns="146304"/>
                    <a:lstStyle/>
                    <a:p>
                      <a:pPr marL="0" marR="0" lvl="0" indent="0" algn="ctr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467" name="Group 466"/>
                  <p:cNvGrpSpPr/>
                  <p:nvPr/>
                </p:nvGrpSpPr>
                <p:grpSpPr>
                  <a:xfrm>
                    <a:off x="7897520" y="5210661"/>
                    <a:ext cx="657088" cy="346764"/>
                    <a:chOff x="7872239" y="5210661"/>
                    <a:chExt cx="657088" cy="346764"/>
                  </a:xfrm>
                </p:grpSpPr>
                <p:sp>
                  <p:nvSpPr>
                    <p:cNvPr id="474" name="Rectangle 473"/>
                    <p:cNvSpPr/>
                    <p:nvPr/>
                  </p:nvSpPr>
                  <p:spPr bwMode="auto">
                    <a:xfrm>
                      <a:off x="8127646" y="5210661"/>
                      <a:ext cx="401681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 anchor="ctr" anchorCtr="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DNS</a:t>
                      </a:r>
                    </a:p>
                  </p:txBody>
                </p:sp>
                <p:pic>
                  <p:nvPicPr>
                    <p:cNvPr id="475" name="Picture 3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72239" y="5259380"/>
                      <a:ext cx="234066" cy="2340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8" name="Group 467"/>
                  <p:cNvGrpSpPr/>
                  <p:nvPr/>
                </p:nvGrpSpPr>
                <p:grpSpPr>
                  <a:xfrm>
                    <a:off x="10402030" y="5210661"/>
                    <a:ext cx="822809" cy="346764"/>
                    <a:chOff x="10440820" y="5210661"/>
                    <a:chExt cx="822809" cy="346764"/>
                  </a:xfrm>
                </p:grpSpPr>
                <p:sp>
                  <p:nvSpPr>
                    <p:cNvPr id="472" name="Rectangle 471"/>
                    <p:cNvSpPr/>
                    <p:nvPr/>
                  </p:nvSpPr>
                  <p:spPr bwMode="auto">
                    <a:xfrm>
                      <a:off x="10673647" y="5210661"/>
                      <a:ext cx="589982" cy="346764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VPN </a:t>
                      </a:r>
                      <a:b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</a:b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Gateway</a:t>
                      </a:r>
                    </a:p>
                  </p:txBody>
                </p:sp>
                <p:pic>
                  <p:nvPicPr>
                    <p:cNvPr id="473" name="Picture 9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440820" y="5255763"/>
                      <a:ext cx="241300" cy="241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469" name="Group 468"/>
                  <p:cNvGrpSpPr/>
                  <p:nvPr/>
                </p:nvGrpSpPr>
                <p:grpSpPr>
                  <a:xfrm>
                    <a:off x="7004047" y="5210907"/>
                    <a:ext cx="848172" cy="346518"/>
                    <a:chOff x="7002727" y="5210907"/>
                    <a:chExt cx="848172" cy="346518"/>
                  </a:xfrm>
                </p:grpSpPr>
                <p:sp>
                  <p:nvSpPr>
                    <p:cNvPr id="470" name="Rectangle 469"/>
                    <p:cNvSpPr/>
                    <p:nvPr/>
                  </p:nvSpPr>
                  <p:spPr bwMode="auto">
                    <a:xfrm>
                      <a:off x="7265455" y="5210907"/>
                      <a:ext cx="585444" cy="346518"/>
                    </a:xfrm>
                    <a:prstGeom prst="rect">
                      <a:avLst/>
                    </a:prstGeom>
                    <a:noFill/>
                    <a:ln w="635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45720" tIns="45720" rIns="45720" bIns="45720"/>
                    <a:lstStyle/>
                    <a:p>
                      <a:pPr marL="0" marR="0" lvl="0" indent="0" defTabSz="913927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Load Balancer</a:t>
                      </a:r>
                    </a:p>
                  </p:txBody>
                </p:sp>
                <p:pic>
                  <p:nvPicPr>
                    <p:cNvPr id="471" name="Picture 11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duotone>
                        <a:srgbClr val="D2D2D2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02727" y="5257351"/>
                      <a:ext cx="239713" cy="2381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</p:grpSp>
          <p:grpSp>
            <p:nvGrpSpPr>
              <p:cNvPr id="284" name="Group 283"/>
              <p:cNvGrpSpPr/>
              <p:nvPr/>
            </p:nvGrpSpPr>
            <p:grpSpPr>
              <a:xfrm>
                <a:off x="112714" y="93574"/>
                <a:ext cx="12223383" cy="4364125"/>
                <a:chOff x="112714" y="93574"/>
                <a:chExt cx="12223383" cy="4364125"/>
              </a:xfrm>
            </p:grpSpPr>
            <p:grpSp>
              <p:nvGrpSpPr>
                <p:cNvPr id="285" name="Group 284"/>
                <p:cNvGrpSpPr/>
                <p:nvPr/>
              </p:nvGrpSpPr>
              <p:grpSpPr>
                <a:xfrm>
                  <a:off x="1972040" y="93575"/>
                  <a:ext cx="8602615" cy="4350857"/>
                  <a:chOff x="1972040" y="93575"/>
                  <a:chExt cx="8602615" cy="4350857"/>
                </a:xfrm>
              </p:grpSpPr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1972040" y="93575"/>
                    <a:ext cx="8602615" cy="4350857"/>
                  </a:xfrm>
                  <a:prstGeom prst="rect">
                    <a:avLst/>
                  </a:prstGeom>
                  <a:solidFill>
                    <a:srgbClr val="005695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179285" tIns="143428" rIns="179285"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Platform services</a:t>
                    </a:r>
                  </a:p>
                </p:txBody>
              </p:sp>
              <p:grpSp>
                <p:nvGrpSpPr>
                  <p:cNvPr id="343" name="Group 342"/>
                  <p:cNvGrpSpPr/>
                  <p:nvPr/>
                </p:nvGrpSpPr>
                <p:grpSpPr>
                  <a:xfrm>
                    <a:off x="2087227" y="543029"/>
                    <a:ext cx="8372241" cy="3790160"/>
                    <a:chOff x="2082009" y="543029"/>
                    <a:chExt cx="8372241" cy="3790160"/>
                  </a:xfrm>
                </p:grpSpPr>
                <p:grpSp>
                  <p:nvGrpSpPr>
                    <p:cNvPr id="344" name="Group 343"/>
                    <p:cNvGrpSpPr/>
                    <p:nvPr/>
                  </p:nvGrpSpPr>
                  <p:grpSpPr>
                    <a:xfrm>
                      <a:off x="4343326" y="543029"/>
                      <a:ext cx="3736693" cy="1371600"/>
                      <a:chOff x="4336920" y="650979"/>
                      <a:chExt cx="3736693" cy="1371600"/>
                    </a:xfrm>
                  </p:grpSpPr>
                  <p:sp>
                    <p:nvSpPr>
                      <p:cNvPr id="439" name="Rectangle 438"/>
                      <p:cNvSpPr/>
                      <p:nvPr/>
                    </p:nvSpPr>
                    <p:spPr bwMode="auto">
                      <a:xfrm>
                        <a:off x="4336920" y="650979"/>
                        <a:ext cx="3736693" cy="137160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Web and mobile</a:t>
                        </a:r>
                      </a:p>
                    </p:txBody>
                  </p:sp>
                  <p:grpSp>
                    <p:nvGrpSpPr>
                      <p:cNvPr id="440" name="Group 439"/>
                      <p:cNvGrpSpPr/>
                      <p:nvPr/>
                    </p:nvGrpSpPr>
                    <p:grpSpPr>
                      <a:xfrm>
                        <a:off x="4516491" y="1046498"/>
                        <a:ext cx="1003842" cy="300037"/>
                        <a:chOff x="4516491" y="987018"/>
                        <a:chExt cx="1003842" cy="300037"/>
                      </a:xfrm>
                    </p:grpSpPr>
                    <p:sp>
                      <p:nvSpPr>
                        <p:cNvPr id="456" name="TextBox 455"/>
                        <p:cNvSpPr txBox="1"/>
                        <p:nvPr/>
                      </p:nvSpPr>
                      <p:spPr bwMode="auto">
                        <a:xfrm>
                          <a:off x="4861521" y="987018"/>
                          <a:ext cx="658812" cy="300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Web 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457" name="Picture 15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6491" y="993596"/>
                          <a:ext cx="286768" cy="2868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1" name="Group 440"/>
                      <p:cNvGrpSpPr/>
                      <p:nvPr/>
                    </p:nvGrpSpPr>
                    <p:grpSpPr>
                      <a:xfrm>
                        <a:off x="4516491" y="1617114"/>
                        <a:ext cx="1003842" cy="291190"/>
                        <a:chOff x="4516491" y="1514601"/>
                        <a:chExt cx="1003842" cy="291190"/>
                      </a:xfrm>
                    </p:grpSpPr>
                    <p:sp>
                      <p:nvSpPr>
                        <p:cNvPr id="454" name="TextBox 453"/>
                        <p:cNvSpPr txBox="1"/>
                        <p:nvPr/>
                      </p:nvSpPr>
                      <p:spPr bwMode="auto">
                        <a:xfrm>
                          <a:off x="4861521" y="1530021"/>
                          <a:ext cx="658812" cy="26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Mobile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455" name="Picture 15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6491" y="1514601"/>
                          <a:ext cx="291075" cy="291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2" name="Group 441"/>
                      <p:cNvGrpSpPr/>
                      <p:nvPr/>
                    </p:nvGrpSpPr>
                    <p:grpSpPr>
                      <a:xfrm>
                        <a:off x="6846369" y="1044910"/>
                        <a:ext cx="1017770" cy="301625"/>
                        <a:chOff x="6784198" y="987352"/>
                        <a:chExt cx="1017770" cy="301625"/>
                      </a:xfrm>
                    </p:grpSpPr>
                    <p:sp>
                      <p:nvSpPr>
                        <p:cNvPr id="452" name="TextBox 451"/>
                        <p:cNvSpPr txBox="1"/>
                        <p:nvPr/>
                      </p:nvSpPr>
                      <p:spPr bwMode="auto">
                        <a:xfrm>
                          <a:off x="7143156" y="987352"/>
                          <a:ext cx="658812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API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management</a:t>
                          </a:r>
                        </a:p>
                      </p:txBody>
                    </p:sp>
                    <p:pic>
                      <p:nvPicPr>
                        <p:cNvPr id="453" name="Picture 15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4198" y="987819"/>
                          <a:ext cx="291528" cy="2916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3" name="Group 442"/>
                      <p:cNvGrpSpPr/>
                      <p:nvPr/>
                    </p:nvGrpSpPr>
                    <p:grpSpPr>
                      <a:xfrm>
                        <a:off x="5673359" y="1051631"/>
                        <a:ext cx="1019983" cy="294904"/>
                        <a:chOff x="5648693" y="1000311"/>
                        <a:chExt cx="1019983" cy="294904"/>
                      </a:xfrm>
                    </p:grpSpPr>
                    <p:sp>
                      <p:nvSpPr>
                        <p:cNvPr id="450" name="TextBox 449"/>
                        <p:cNvSpPr txBox="1"/>
                        <p:nvPr/>
                      </p:nvSpPr>
                      <p:spPr bwMode="auto">
                        <a:xfrm>
                          <a:off x="6008276" y="1024727"/>
                          <a:ext cx="660400" cy="257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API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451" name="Picture 15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8693" y="1000311"/>
                          <a:ext cx="294787" cy="2949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4" name="Group 443"/>
                      <p:cNvGrpSpPr/>
                      <p:nvPr/>
                    </p:nvGrpSpPr>
                    <p:grpSpPr>
                      <a:xfrm>
                        <a:off x="5673359" y="1617114"/>
                        <a:ext cx="1022642" cy="301625"/>
                        <a:chOff x="5646034" y="1516851"/>
                        <a:chExt cx="1022642" cy="301625"/>
                      </a:xfrm>
                    </p:grpSpPr>
                    <p:sp>
                      <p:nvSpPr>
                        <p:cNvPr id="448" name="TextBox 447"/>
                        <p:cNvSpPr txBox="1"/>
                        <p:nvPr/>
                      </p:nvSpPr>
                      <p:spPr bwMode="auto">
                        <a:xfrm>
                          <a:off x="6008276" y="1516851"/>
                          <a:ext cx="660400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Logic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apps</a:t>
                          </a:r>
                        </a:p>
                      </p:txBody>
                    </p:sp>
                    <p:pic>
                      <p:nvPicPr>
                        <p:cNvPr id="449" name="Picture 15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6034" y="1517893"/>
                          <a:ext cx="292406" cy="2925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445" name="Group 444"/>
                      <p:cNvGrpSpPr/>
                      <p:nvPr/>
                    </p:nvGrpSpPr>
                    <p:grpSpPr>
                      <a:xfrm>
                        <a:off x="6846368" y="1617114"/>
                        <a:ext cx="1017771" cy="301625"/>
                        <a:chOff x="6784198" y="1512087"/>
                        <a:chExt cx="1017771" cy="301625"/>
                      </a:xfrm>
                    </p:grpSpPr>
                    <p:sp>
                      <p:nvSpPr>
                        <p:cNvPr id="446" name="TextBox 445"/>
                        <p:cNvSpPr txBox="1"/>
                        <p:nvPr/>
                      </p:nvSpPr>
                      <p:spPr bwMode="auto">
                        <a:xfrm>
                          <a:off x="7143156" y="1512087"/>
                          <a:ext cx="658813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Notification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hubs</a:t>
                          </a:r>
                        </a:p>
                      </p:txBody>
                    </p:sp>
                    <p:pic>
                      <p:nvPicPr>
                        <p:cNvPr id="447" name="Picture 16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4198" y="1519474"/>
                          <a:ext cx="289246" cy="289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345" name="Group 344"/>
                    <p:cNvGrpSpPr/>
                    <p:nvPr/>
                  </p:nvGrpSpPr>
                  <p:grpSpPr>
                    <a:xfrm>
                      <a:off x="2082009" y="3493402"/>
                      <a:ext cx="2491556" cy="839787"/>
                      <a:chOff x="2082009" y="3607702"/>
                      <a:chExt cx="2491556" cy="839787"/>
                    </a:xfrm>
                  </p:grpSpPr>
                  <p:sp>
                    <p:nvSpPr>
                      <p:cNvPr id="431" name="Rectangle 430"/>
                      <p:cNvSpPr/>
                      <p:nvPr/>
                    </p:nvSpPr>
                    <p:spPr bwMode="auto">
                      <a:xfrm>
                        <a:off x="2082009" y="3607702"/>
                        <a:ext cx="2491556" cy="839787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Media and CDN</a:t>
                        </a:r>
                      </a:p>
                    </p:txBody>
                  </p:sp>
                  <p:grpSp>
                    <p:nvGrpSpPr>
                      <p:cNvPr id="432" name="Group 431"/>
                      <p:cNvGrpSpPr/>
                      <p:nvPr/>
                    </p:nvGrpSpPr>
                    <p:grpSpPr>
                      <a:xfrm>
                        <a:off x="2198592" y="4014101"/>
                        <a:ext cx="2079086" cy="300855"/>
                        <a:chOff x="2198592" y="4014101"/>
                        <a:chExt cx="2079086" cy="300855"/>
                      </a:xfrm>
                    </p:grpSpPr>
                    <p:grpSp>
                      <p:nvGrpSpPr>
                        <p:cNvPr id="433" name="Group 34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56056" y="4014101"/>
                          <a:ext cx="1021622" cy="300855"/>
                          <a:chOff x="3495416" y="3743131"/>
                          <a:chExt cx="1021282" cy="301105"/>
                        </a:xfrm>
                      </p:grpSpPr>
                      <p:sp>
                        <p:nvSpPr>
                          <p:cNvPr id="437" name="TextBox 16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857542" y="3743131"/>
                            <a:ext cx="659156" cy="3011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Content Delivery</a:t>
                            </a:r>
                            <a:br>
                              <a:rPr kumimoji="0" lang="en-US" alt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alt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Network (CDN)</a:t>
                            </a:r>
                          </a:p>
                        </p:txBody>
                      </p:sp>
                      <p:pic>
                        <p:nvPicPr>
                          <p:cNvPr id="438" name="Picture 163" descr="Content Delivery Network (CDN)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6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5416" y="3745605"/>
                            <a:ext cx="296167" cy="296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34" name="Group 34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198592" y="4014101"/>
                          <a:ext cx="1014521" cy="300036"/>
                          <a:chOff x="2682792" y="3748793"/>
                          <a:chExt cx="1014184" cy="300286"/>
                        </a:xfrm>
                      </p:grpSpPr>
                      <p:sp>
                        <p:nvSpPr>
                          <p:cNvPr id="435" name="TextBox 434"/>
                          <p:cNvSpPr txBox="1"/>
                          <p:nvPr/>
                        </p:nvSpPr>
                        <p:spPr>
                          <a:xfrm>
                            <a:off x="3038382" y="3748793"/>
                            <a:ext cx="658594" cy="300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Media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services</a:t>
                            </a:r>
                          </a:p>
                        </p:txBody>
                      </p:sp>
                      <p:pic>
                        <p:nvPicPr>
                          <p:cNvPr id="436" name="Picture 165" descr="Media Services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7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2792" y="3757863"/>
                            <a:ext cx="282134" cy="2821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346" name="Group 345"/>
                    <p:cNvGrpSpPr/>
                    <p:nvPr/>
                  </p:nvGrpSpPr>
                  <p:grpSpPr>
                    <a:xfrm>
                      <a:off x="4695531" y="2024565"/>
                      <a:ext cx="2872932" cy="2304638"/>
                      <a:chOff x="4691833" y="2138865"/>
                      <a:chExt cx="2872932" cy="2304638"/>
                    </a:xfrm>
                  </p:grpSpPr>
                  <p:sp>
                    <p:nvSpPr>
                      <p:cNvPr id="411" name="Rectangle 410"/>
                      <p:cNvSpPr/>
                      <p:nvPr/>
                    </p:nvSpPr>
                    <p:spPr bwMode="auto">
                      <a:xfrm>
                        <a:off x="4691833" y="2138865"/>
                        <a:ext cx="2872932" cy="2304638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Analytics and </a:t>
                        </a:r>
                        <a:r>
                          <a:rPr kumimoji="0" lang="en-US" sz="1200" b="0" i="0" u="none" strike="noStrike" kern="0" cap="none" spc="0" normalizeH="0" baseline="0" noProof="0" dirty="0" err="1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IoT</a:t>
                        </a: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Segoe UI" pitchFamily="34" charset="0"/>
                          <a:cs typeface="Segoe UI Semibold" panose="020B0702040204020203" pitchFamily="34" charset="0"/>
                        </a:endParaRPr>
                      </a:p>
                    </p:txBody>
                  </p:sp>
                  <p:grpSp>
                    <p:nvGrpSpPr>
                      <p:cNvPr id="412" name="Group 411"/>
                      <p:cNvGrpSpPr/>
                      <p:nvPr/>
                    </p:nvGrpSpPr>
                    <p:grpSpPr>
                      <a:xfrm>
                        <a:off x="4948498" y="2556851"/>
                        <a:ext cx="2361121" cy="1587740"/>
                        <a:chOff x="4805017" y="2556851"/>
                        <a:chExt cx="2361121" cy="1587740"/>
                      </a:xfrm>
                    </p:grpSpPr>
                    <p:grpSp>
                      <p:nvGrpSpPr>
                        <p:cNvPr id="413" name="Group 412"/>
                        <p:cNvGrpSpPr/>
                        <p:nvPr/>
                      </p:nvGrpSpPr>
                      <p:grpSpPr>
                        <a:xfrm>
                          <a:off x="4811883" y="2556851"/>
                          <a:ext cx="1046240" cy="337079"/>
                          <a:chOff x="4811883" y="2556851"/>
                          <a:chExt cx="1046240" cy="337079"/>
                        </a:xfrm>
                      </p:grpSpPr>
                      <p:sp>
                        <p:nvSpPr>
                          <p:cNvPr id="429" name="TextBox 428"/>
                          <p:cNvSpPr txBox="1"/>
                          <p:nvPr/>
                        </p:nvSpPr>
                        <p:spPr bwMode="auto">
                          <a:xfrm>
                            <a:off x="5199310" y="2574578"/>
                            <a:ext cx="658813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HDInsight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endParaRPr>
                          </a:p>
                        </p:txBody>
                      </p:sp>
                      <p:pic>
                        <p:nvPicPr>
                          <p:cNvPr id="430" name="Picture 18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8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11883" y="2556851"/>
                            <a:ext cx="337162" cy="3370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4" name="Group 413"/>
                        <p:cNvGrpSpPr/>
                        <p:nvPr/>
                      </p:nvGrpSpPr>
                      <p:grpSpPr>
                        <a:xfrm>
                          <a:off x="6162402" y="2574420"/>
                          <a:ext cx="1003736" cy="301625"/>
                          <a:chOff x="6162402" y="2574420"/>
                          <a:chExt cx="1003736" cy="301625"/>
                        </a:xfrm>
                      </p:grpSpPr>
                      <p:sp>
                        <p:nvSpPr>
                          <p:cNvPr id="427" name="TextBox 426"/>
                          <p:cNvSpPr txBox="1"/>
                          <p:nvPr/>
                        </p:nvSpPr>
                        <p:spPr bwMode="auto">
                          <a:xfrm>
                            <a:off x="6507325" y="2574420"/>
                            <a:ext cx="658813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Machine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learning</a:t>
                            </a:r>
                          </a:p>
                        </p:txBody>
                      </p:sp>
                      <p:pic>
                        <p:nvPicPr>
                          <p:cNvPr id="428" name="Picture 18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62402" y="2593257"/>
                            <a:ext cx="263720" cy="2636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5" name="Group 414"/>
                        <p:cNvGrpSpPr/>
                        <p:nvPr/>
                      </p:nvGrpSpPr>
                      <p:grpSpPr>
                        <a:xfrm>
                          <a:off x="4805017" y="3834139"/>
                          <a:ext cx="1053105" cy="310452"/>
                          <a:chOff x="4805017" y="3834139"/>
                          <a:chExt cx="1053105" cy="310452"/>
                        </a:xfrm>
                      </p:grpSpPr>
                      <p:sp>
                        <p:nvSpPr>
                          <p:cNvPr id="425" name="TextBox 424"/>
                          <p:cNvSpPr txBox="1"/>
                          <p:nvPr/>
                        </p:nvSpPr>
                        <p:spPr bwMode="auto">
                          <a:xfrm>
                            <a:off x="5199310" y="3838553"/>
                            <a:ext cx="658812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Stream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analytics</a:t>
                            </a:r>
                          </a:p>
                        </p:txBody>
                      </p:sp>
                      <p:pic>
                        <p:nvPicPr>
                          <p:cNvPr id="426" name="Picture 18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0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5017" y="3834139"/>
                            <a:ext cx="310529" cy="3104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6" name="Group 415"/>
                        <p:cNvGrpSpPr/>
                        <p:nvPr/>
                      </p:nvGrpSpPr>
                      <p:grpSpPr>
                        <a:xfrm>
                          <a:off x="4809230" y="3192842"/>
                          <a:ext cx="1048893" cy="305501"/>
                          <a:chOff x="4809230" y="3192842"/>
                          <a:chExt cx="1048893" cy="305501"/>
                        </a:xfrm>
                      </p:grpSpPr>
                      <p:sp>
                        <p:nvSpPr>
                          <p:cNvPr id="423" name="TextBox 422"/>
                          <p:cNvSpPr txBox="1"/>
                          <p:nvPr/>
                        </p:nvSpPr>
                        <p:spPr bwMode="auto">
                          <a:xfrm>
                            <a:off x="5199310" y="3198305"/>
                            <a:ext cx="658813" cy="300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Data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factory</a:t>
                            </a:r>
                          </a:p>
                        </p:txBody>
                      </p:sp>
                      <p:pic>
                        <p:nvPicPr>
                          <p:cNvPr id="424" name="Picture 18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1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9230" y="3192842"/>
                            <a:ext cx="302103" cy="3020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7" name="Group 416"/>
                        <p:cNvGrpSpPr/>
                        <p:nvPr/>
                      </p:nvGrpSpPr>
                      <p:grpSpPr>
                        <a:xfrm>
                          <a:off x="6159534" y="3198305"/>
                          <a:ext cx="1006604" cy="300037"/>
                          <a:chOff x="6159534" y="3198305"/>
                          <a:chExt cx="1006604" cy="300037"/>
                        </a:xfrm>
                      </p:grpSpPr>
                      <p:sp>
                        <p:nvSpPr>
                          <p:cNvPr id="421" name="TextBox 420"/>
                          <p:cNvSpPr txBox="1"/>
                          <p:nvPr/>
                        </p:nvSpPr>
                        <p:spPr bwMode="auto">
                          <a:xfrm>
                            <a:off x="6507325" y="3198305"/>
                            <a:ext cx="658813" cy="300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Event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hubs</a:t>
                            </a:r>
                          </a:p>
                        </p:txBody>
                      </p:sp>
                      <p:pic>
                        <p:nvPicPr>
                          <p:cNvPr id="422" name="Picture 189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2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59534" y="3200784"/>
                            <a:ext cx="283827" cy="2963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18" name="Group 417"/>
                        <p:cNvGrpSpPr/>
                        <p:nvPr/>
                      </p:nvGrpSpPr>
                      <p:grpSpPr>
                        <a:xfrm>
                          <a:off x="6165936" y="3834755"/>
                          <a:ext cx="1000202" cy="296566"/>
                          <a:chOff x="6165936" y="3834755"/>
                          <a:chExt cx="1000202" cy="296566"/>
                        </a:xfrm>
                      </p:grpSpPr>
                      <p:sp>
                        <p:nvSpPr>
                          <p:cNvPr id="419" name="TextBox 418"/>
                          <p:cNvSpPr txBox="1"/>
                          <p:nvPr/>
                        </p:nvSpPr>
                        <p:spPr bwMode="auto">
                          <a:xfrm>
                            <a:off x="6507325" y="3853657"/>
                            <a:ext cx="658813" cy="258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Mobile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engagement</a:t>
                            </a:r>
                          </a:p>
                        </p:txBody>
                      </p:sp>
                      <p:pic>
                        <p:nvPicPr>
                          <p:cNvPr id="420" name="Picture 19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3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65936" y="3834755"/>
                            <a:ext cx="296639" cy="2965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347" name="Group 346"/>
                    <p:cNvGrpSpPr/>
                    <p:nvPr/>
                  </p:nvGrpSpPr>
                  <p:grpSpPr>
                    <a:xfrm>
                      <a:off x="2082009" y="2024566"/>
                      <a:ext cx="2498759" cy="1352550"/>
                      <a:chOff x="2082009" y="2138866"/>
                      <a:chExt cx="2498759" cy="1352550"/>
                    </a:xfrm>
                  </p:grpSpPr>
                  <p:sp>
                    <p:nvSpPr>
                      <p:cNvPr id="397" name="Rectangle 396"/>
                      <p:cNvSpPr/>
                      <p:nvPr/>
                    </p:nvSpPr>
                    <p:spPr bwMode="auto">
                      <a:xfrm>
                        <a:off x="2082009" y="2138866"/>
                        <a:ext cx="2498759" cy="135255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Integration</a:t>
                        </a:r>
                      </a:p>
                    </p:txBody>
                  </p:sp>
                  <p:grpSp>
                    <p:nvGrpSpPr>
                      <p:cNvPr id="398" name="Group 397"/>
                      <p:cNvGrpSpPr/>
                      <p:nvPr/>
                    </p:nvGrpSpPr>
                    <p:grpSpPr>
                      <a:xfrm>
                        <a:off x="2198592" y="2559624"/>
                        <a:ext cx="2237004" cy="836418"/>
                        <a:chOff x="2198592" y="2559624"/>
                        <a:chExt cx="2237004" cy="836418"/>
                      </a:xfrm>
                    </p:grpSpPr>
                    <p:grpSp>
                      <p:nvGrpSpPr>
                        <p:cNvPr id="399" name="Group 398"/>
                        <p:cNvGrpSpPr/>
                        <p:nvPr/>
                      </p:nvGrpSpPr>
                      <p:grpSpPr>
                        <a:xfrm>
                          <a:off x="3513173" y="2559624"/>
                          <a:ext cx="922423" cy="301625"/>
                          <a:chOff x="3425188" y="2480831"/>
                          <a:chExt cx="922423" cy="301625"/>
                        </a:xfrm>
                      </p:grpSpPr>
                      <p:sp>
                        <p:nvSpPr>
                          <p:cNvPr id="409" name="TextBox 408"/>
                          <p:cNvSpPr txBox="1"/>
                          <p:nvPr/>
                        </p:nvSpPr>
                        <p:spPr bwMode="auto">
                          <a:xfrm>
                            <a:off x="3803029" y="2480831"/>
                            <a:ext cx="544582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Biztalk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services</a:t>
                            </a:r>
                          </a:p>
                        </p:txBody>
                      </p:sp>
                      <p:pic>
                        <p:nvPicPr>
                          <p:cNvPr id="410" name="Picture 214" descr="BizTalk Services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4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5188" y="2484570"/>
                            <a:ext cx="293830" cy="2941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00" name="Group 399"/>
                        <p:cNvGrpSpPr/>
                        <p:nvPr/>
                      </p:nvGrpSpPr>
                      <p:grpSpPr>
                        <a:xfrm>
                          <a:off x="2198592" y="3094417"/>
                          <a:ext cx="1020311" cy="301625"/>
                          <a:chOff x="2319949" y="3019151"/>
                          <a:chExt cx="1020311" cy="301625"/>
                        </a:xfrm>
                      </p:grpSpPr>
                      <p:sp>
                        <p:nvSpPr>
                          <p:cNvPr id="407" name="TextBox 406"/>
                          <p:cNvSpPr txBox="1"/>
                          <p:nvPr/>
                        </p:nvSpPr>
                        <p:spPr bwMode="auto">
                          <a:xfrm>
                            <a:off x="2681448" y="3019151"/>
                            <a:ext cx="658812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Hybrid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connections</a:t>
                            </a:r>
                          </a:p>
                        </p:txBody>
                      </p:sp>
                      <p:pic>
                        <p:nvPicPr>
                          <p:cNvPr id="408" name="Picture 216" descr="Hybrid Connections (BizTalk)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5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19949" y="3023735"/>
                            <a:ext cx="292141" cy="292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01" name="Group 400"/>
                        <p:cNvGrpSpPr/>
                        <p:nvPr/>
                      </p:nvGrpSpPr>
                      <p:grpSpPr>
                        <a:xfrm>
                          <a:off x="3521521" y="3094417"/>
                          <a:ext cx="869624" cy="301625"/>
                          <a:chOff x="3433536" y="3015624"/>
                          <a:chExt cx="869624" cy="301625"/>
                        </a:xfrm>
                      </p:grpSpPr>
                      <p:sp>
                        <p:nvSpPr>
                          <p:cNvPr id="405" name="TextBox 404"/>
                          <p:cNvSpPr txBox="1"/>
                          <p:nvPr/>
                        </p:nvSpPr>
                        <p:spPr bwMode="auto">
                          <a:xfrm>
                            <a:off x="3788740" y="3015624"/>
                            <a:ext cx="514420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Service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bus</a:t>
                            </a:r>
                          </a:p>
                        </p:txBody>
                      </p:sp>
                      <p:pic>
                        <p:nvPicPr>
                          <p:cNvPr id="406" name="Picture 218" descr="Service Bus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6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3536" y="3020078"/>
                            <a:ext cx="292402" cy="2927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402" name="Group 401"/>
                        <p:cNvGrpSpPr/>
                        <p:nvPr/>
                      </p:nvGrpSpPr>
                      <p:grpSpPr>
                        <a:xfrm>
                          <a:off x="2198592" y="2560418"/>
                          <a:ext cx="1020559" cy="300037"/>
                          <a:chOff x="2319701" y="2482223"/>
                          <a:chExt cx="1020559" cy="300037"/>
                        </a:xfrm>
                      </p:grpSpPr>
                      <p:sp>
                        <p:nvSpPr>
                          <p:cNvPr id="403" name="TextBox 402"/>
                          <p:cNvSpPr txBox="1"/>
                          <p:nvPr/>
                        </p:nvSpPr>
                        <p:spPr bwMode="auto">
                          <a:xfrm>
                            <a:off x="2681448" y="2482223"/>
                            <a:ext cx="658812" cy="300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Storage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queues</a:t>
                            </a:r>
                          </a:p>
                        </p:txBody>
                      </p:sp>
                      <p:pic>
                        <p:nvPicPr>
                          <p:cNvPr id="404" name="Picture 220" descr="Storage queue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7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19701" y="2485765"/>
                            <a:ext cx="292636" cy="2929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348" name="Group 347"/>
                    <p:cNvGrpSpPr/>
                    <p:nvPr/>
                  </p:nvGrpSpPr>
                  <p:grpSpPr>
                    <a:xfrm>
                      <a:off x="7683226" y="2024565"/>
                      <a:ext cx="2771024" cy="2304637"/>
                      <a:chOff x="7683226" y="2138865"/>
                      <a:chExt cx="2771024" cy="2304637"/>
                    </a:xfrm>
                  </p:grpSpPr>
                  <p:sp>
                    <p:nvSpPr>
                      <p:cNvPr id="377" name="Rectangle 376"/>
                      <p:cNvSpPr/>
                      <p:nvPr/>
                    </p:nvSpPr>
                    <p:spPr bwMode="auto">
                      <a:xfrm>
                        <a:off x="7683226" y="2138865"/>
                        <a:ext cx="2771024" cy="2304637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Data</a:t>
                        </a:r>
                      </a:p>
                    </p:txBody>
                  </p:sp>
                  <p:grpSp>
                    <p:nvGrpSpPr>
                      <p:cNvPr id="378" name="Group 377"/>
                      <p:cNvGrpSpPr/>
                      <p:nvPr/>
                    </p:nvGrpSpPr>
                    <p:grpSpPr>
                      <a:xfrm>
                        <a:off x="7845950" y="2595968"/>
                        <a:ext cx="2445576" cy="1553509"/>
                        <a:chOff x="7799957" y="2595968"/>
                        <a:chExt cx="2445576" cy="1553509"/>
                      </a:xfrm>
                    </p:grpSpPr>
                    <p:grpSp>
                      <p:nvGrpSpPr>
                        <p:cNvPr id="379" name="Group 38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799957" y="2595969"/>
                          <a:ext cx="1016185" cy="301066"/>
                          <a:chOff x="8369631" y="3448242"/>
                          <a:chExt cx="1016411" cy="301033"/>
                        </a:xfrm>
                      </p:grpSpPr>
                      <p:sp>
                        <p:nvSpPr>
                          <p:cNvPr id="395" name="TextBox 394"/>
                          <p:cNvSpPr txBox="1"/>
                          <p:nvPr/>
                        </p:nvSpPr>
                        <p:spPr>
                          <a:xfrm>
                            <a:off x="8727084" y="3448242"/>
                            <a:ext cx="658958" cy="3000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SQL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Database</a:t>
                            </a:r>
                          </a:p>
                        </p:txBody>
                      </p:sp>
                      <p:pic>
                        <p:nvPicPr>
                          <p:cNvPr id="396" name="Picture 17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8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69631" y="3452466"/>
                            <a:ext cx="296809" cy="2968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0" name="Group 38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803051" y="3832282"/>
                          <a:ext cx="1013093" cy="300038"/>
                          <a:chOff x="8372726" y="4684418"/>
                          <a:chExt cx="1013318" cy="300005"/>
                        </a:xfrm>
                      </p:grpSpPr>
                      <p:sp>
                        <p:nvSpPr>
                          <p:cNvPr id="393" name="TextBox 392"/>
                          <p:cNvSpPr txBox="1"/>
                          <p:nvPr/>
                        </p:nvSpPr>
                        <p:spPr>
                          <a:xfrm>
                            <a:off x="8727084" y="4684418"/>
                            <a:ext cx="658960" cy="3000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 err="1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DocumentDB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endParaRPr>
                          </a:p>
                        </p:txBody>
                      </p:sp>
                      <p:pic>
                        <p:nvPicPr>
                          <p:cNvPr id="394" name="Picture 17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9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72726" y="4693804"/>
                            <a:ext cx="290620" cy="2906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1" name="Group 39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803720" y="3204660"/>
                          <a:ext cx="1012423" cy="309349"/>
                          <a:chOff x="8373395" y="4056866"/>
                          <a:chExt cx="1012648" cy="309315"/>
                        </a:xfrm>
                      </p:grpSpPr>
                      <p:sp>
                        <p:nvSpPr>
                          <p:cNvPr id="391" name="TextBox 390"/>
                          <p:cNvSpPr txBox="1"/>
                          <p:nvPr/>
                        </p:nvSpPr>
                        <p:spPr>
                          <a:xfrm>
                            <a:off x="8727084" y="4056866"/>
                            <a:ext cx="658959" cy="301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Redis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cache</a:t>
                            </a:r>
                          </a:p>
                        </p:txBody>
                      </p:sp>
                      <p:pic>
                        <p:nvPicPr>
                          <p:cNvPr id="392" name="Picture 17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0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73395" y="4076899"/>
                            <a:ext cx="289282" cy="289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2" name="Group 39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63663" y="3193851"/>
                          <a:ext cx="1081869" cy="331906"/>
                          <a:chOff x="9733640" y="4046058"/>
                          <a:chExt cx="1082109" cy="331869"/>
                        </a:xfrm>
                      </p:grpSpPr>
                      <p:sp>
                        <p:nvSpPr>
                          <p:cNvPr id="389" name="TextBox 388"/>
                          <p:cNvSpPr txBox="1"/>
                          <p:nvPr/>
                        </p:nvSpPr>
                        <p:spPr>
                          <a:xfrm>
                            <a:off x="10156790" y="4061991"/>
                            <a:ext cx="658959" cy="3000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Search</a:t>
                            </a:r>
                          </a:p>
                        </p:txBody>
                      </p:sp>
                      <p:pic>
                        <p:nvPicPr>
                          <p:cNvPr id="390" name="Picture 17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1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33640" y="4046058"/>
                            <a:ext cx="331871" cy="3318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3" name="Group 39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93207" y="3828827"/>
                          <a:ext cx="1052326" cy="320650"/>
                          <a:chOff x="9763191" y="4680964"/>
                          <a:chExt cx="1052560" cy="320615"/>
                        </a:xfrm>
                      </p:grpSpPr>
                      <p:sp>
                        <p:nvSpPr>
                          <p:cNvPr id="387" name="TextBox 386"/>
                          <p:cNvSpPr txBox="1"/>
                          <p:nvPr/>
                        </p:nvSpPr>
                        <p:spPr>
                          <a:xfrm>
                            <a:off x="10156791" y="4693638"/>
                            <a:ext cx="658960" cy="301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Tables</a:t>
                            </a:r>
                          </a:p>
                        </p:txBody>
                      </p:sp>
                      <p:pic>
                        <p:nvPicPr>
                          <p:cNvPr id="388" name="Picture 179" descr="Storage table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2">
                            <a:duotone>
                              <a:srgbClr val="D2D2D2">
                                <a:shade val="45000"/>
                                <a:satMod val="135000"/>
                              </a:srgb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63191" y="4680964"/>
                            <a:ext cx="320616" cy="3206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grpSp>
                      <p:nvGrpSpPr>
                        <p:cNvPr id="384" name="Group 38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193207" y="2595968"/>
                          <a:ext cx="790386" cy="325437"/>
                          <a:chOff x="9763191" y="3448241"/>
                          <a:chExt cx="790562" cy="325401"/>
                        </a:xfrm>
                      </p:grpSpPr>
                      <p:pic>
                        <p:nvPicPr>
                          <p:cNvPr id="385" name="Picture 1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63191" y="3452465"/>
                            <a:ext cx="320616" cy="2905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  <p:sp>
                        <p:nvSpPr>
                          <p:cNvPr id="386" name="TextBox 385"/>
                          <p:cNvSpPr txBox="1"/>
                          <p:nvPr/>
                        </p:nvSpPr>
                        <p:spPr>
                          <a:xfrm>
                            <a:off x="10156790" y="3448241"/>
                            <a:ext cx="396963" cy="325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none" lIns="0" tIns="27971" rIns="0" bIns="0" anchor="ctr" anchorCtr="0"/>
                          <a:lstStyle>
                            <a:defPPr>
                              <a:defRPr lang="en-US"/>
                            </a:defPPr>
                            <a:lvl1pPr defTabSz="932317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defRPr sz="1000">
                                <a:gradFill>
                                  <a:gsLst>
                                    <a:gs pos="76250">
                                      <a:schemeClr val="bg1"/>
                                    </a:gs>
                                    <a:gs pos="31000">
                                      <a:schemeClr val="bg1"/>
                                    </a:gs>
                                  </a:gsLst>
                                  <a:lin ang="5400000" scaled="0"/>
                                </a:gradFill>
                                <a:latin typeface="+mn-lt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defRPr>
                            </a:lvl1pPr>
                          </a:lstStyle>
                          <a:p>
                            <a:pPr marL="0" marR="0" lvl="0" indent="0" defTabSz="932317" eaLnBrk="0" fontAlgn="base" latinLnBrk="0" hangingPunct="0">
                              <a:lnSpc>
                                <a:spcPct val="90000"/>
                              </a:lnSpc>
                              <a:spcBef>
                                <a:spcPts val="6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SQL data</a:t>
                            </a:r>
                            <a:b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</a:b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76250">
                                      <a:srgbClr val="FFFFFF"/>
                                    </a:gs>
                                    <a:gs pos="31000">
                                      <a:srgbClr val="FFFFFF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Arial Unicode MS" panose="020B0604020202020204" pitchFamily="34" charset="-128"/>
                                <a:cs typeface="Segoe UI Light" panose="020B0502040204020203" pitchFamily="34" charset="0"/>
                              </a:rPr>
                              <a:t>warehouse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49" name="Group 348"/>
                    <p:cNvGrpSpPr/>
                    <p:nvPr/>
                  </p:nvGrpSpPr>
                  <p:grpSpPr>
                    <a:xfrm>
                      <a:off x="2082009" y="543029"/>
                      <a:ext cx="2144942" cy="1371600"/>
                      <a:chOff x="2082009" y="650979"/>
                      <a:chExt cx="2144942" cy="1371600"/>
                    </a:xfrm>
                  </p:grpSpPr>
                  <p:sp>
                    <p:nvSpPr>
                      <p:cNvPr id="364" name="Rectangle 363"/>
                      <p:cNvSpPr/>
                      <p:nvPr/>
                    </p:nvSpPr>
                    <p:spPr bwMode="auto">
                      <a:xfrm>
                        <a:off x="2082009" y="650979"/>
                        <a:ext cx="2144942" cy="137160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Compute</a:t>
                        </a:r>
                      </a:p>
                    </p:txBody>
                  </p:sp>
                  <p:grpSp>
                    <p:nvGrpSpPr>
                      <p:cNvPr id="365" name="Group 364"/>
                      <p:cNvGrpSpPr/>
                      <p:nvPr/>
                    </p:nvGrpSpPr>
                    <p:grpSpPr>
                      <a:xfrm>
                        <a:off x="2209151" y="1044910"/>
                        <a:ext cx="889842" cy="301625"/>
                        <a:chOff x="2315921" y="978921"/>
                        <a:chExt cx="889842" cy="301625"/>
                      </a:xfrm>
                    </p:grpSpPr>
                    <p:sp>
                      <p:nvSpPr>
                        <p:cNvPr id="375" name="TextBox 374"/>
                        <p:cNvSpPr txBox="1"/>
                        <p:nvPr/>
                      </p:nvSpPr>
                      <p:spPr bwMode="auto">
                        <a:xfrm>
                          <a:off x="2678517" y="978921"/>
                          <a:ext cx="527246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Cloud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services</a:t>
                          </a:r>
                        </a:p>
                      </p:txBody>
                    </p:sp>
                    <p:pic>
                      <p:nvPicPr>
                        <p:cNvPr id="376" name="Picture 14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4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5921" y="984779"/>
                          <a:ext cx="289808" cy="2899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66" name="Group 365"/>
                      <p:cNvGrpSpPr/>
                      <p:nvPr/>
                    </p:nvGrpSpPr>
                    <p:grpSpPr>
                      <a:xfrm>
                        <a:off x="2209151" y="1617332"/>
                        <a:ext cx="751241" cy="303647"/>
                        <a:chOff x="2355344" y="1558000"/>
                        <a:chExt cx="751241" cy="303647"/>
                      </a:xfrm>
                    </p:grpSpPr>
                    <p:sp>
                      <p:nvSpPr>
                        <p:cNvPr id="373" name="TextBox 372"/>
                        <p:cNvSpPr txBox="1"/>
                        <p:nvPr/>
                      </p:nvSpPr>
                      <p:spPr bwMode="auto">
                        <a:xfrm>
                          <a:off x="2722967" y="1559012"/>
                          <a:ext cx="383618" cy="301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Batch</a:t>
                          </a:r>
                        </a:p>
                      </p:txBody>
                    </p:sp>
                    <p:pic>
                      <p:nvPicPr>
                        <p:cNvPr id="374" name="Picture 14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5344" y="1558000"/>
                          <a:ext cx="303542" cy="303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67" name="Group 366"/>
                      <p:cNvGrpSpPr/>
                      <p:nvPr/>
                    </p:nvGrpSpPr>
                    <p:grpSpPr>
                      <a:xfrm>
                        <a:off x="3226725" y="1617332"/>
                        <a:ext cx="865731" cy="301625"/>
                        <a:chOff x="3193533" y="1551343"/>
                        <a:chExt cx="865731" cy="301625"/>
                      </a:xfrm>
                    </p:grpSpPr>
                    <p:sp>
                      <p:nvSpPr>
                        <p:cNvPr id="371" name="TextBox 370"/>
                        <p:cNvSpPr txBox="1"/>
                        <p:nvPr/>
                      </p:nvSpPr>
                      <p:spPr bwMode="auto">
                        <a:xfrm>
                          <a:off x="3554337" y="1551343"/>
                          <a:ext cx="504927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Remote 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</a:t>
                          </a:r>
                        </a:p>
                      </p:txBody>
                    </p:sp>
                    <p:pic>
                      <p:nvPicPr>
                        <p:cNvPr id="372" name="Picture 14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6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3533" y="1556274"/>
                          <a:ext cx="291661" cy="291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68" name="Group 367"/>
                      <p:cNvGrpSpPr/>
                      <p:nvPr/>
                    </p:nvGrpSpPr>
                    <p:grpSpPr>
                      <a:xfrm>
                        <a:off x="3226725" y="1046498"/>
                        <a:ext cx="873084" cy="300037"/>
                        <a:chOff x="3380111" y="980440"/>
                        <a:chExt cx="873084" cy="300037"/>
                      </a:xfrm>
                    </p:grpSpPr>
                    <p:sp>
                      <p:nvSpPr>
                        <p:cNvPr id="369" name="TextBox 368"/>
                        <p:cNvSpPr txBox="1"/>
                        <p:nvPr/>
                      </p:nvSpPr>
                      <p:spPr bwMode="auto">
                        <a:xfrm>
                          <a:off x="3723011" y="980440"/>
                          <a:ext cx="530184" cy="300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Service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fabric</a:t>
                          </a:r>
                        </a:p>
                      </p:txBody>
                    </p:sp>
                    <p:sp>
                      <p:nvSpPr>
                        <p:cNvPr id="370" name="Freeform 369"/>
                        <p:cNvSpPr/>
                        <p:nvPr/>
                      </p:nvSpPr>
                      <p:spPr bwMode="auto">
                        <a:xfrm>
                          <a:off x="3380111" y="993933"/>
                          <a:ext cx="282575" cy="273050"/>
                        </a:xfrm>
                        <a:custGeom>
                          <a:avLst/>
                          <a:gdLst>
                            <a:gd name="connsiteX0" fmla="*/ 284961 w 673895"/>
                            <a:gd name="connsiteY0" fmla="*/ 158165 h 647702"/>
                            <a:gd name="connsiteX1" fmla="*/ 170786 w 673895"/>
                            <a:gd name="connsiteY1" fmla="*/ 242195 h 647702"/>
                            <a:gd name="connsiteX2" fmla="*/ 176214 w 673895"/>
                            <a:gd name="connsiteY2" fmla="*/ 269082 h 647702"/>
                            <a:gd name="connsiteX3" fmla="*/ 150408 w 673895"/>
                            <a:gd name="connsiteY3" fmla="*/ 331383 h 647702"/>
                            <a:gd name="connsiteX4" fmla="*/ 146443 w 673895"/>
                            <a:gd name="connsiteY4" fmla="*/ 334057 h 647702"/>
                            <a:gd name="connsiteX5" fmla="*/ 192422 w 673895"/>
                            <a:gd name="connsiteY5" fmla="*/ 472837 h 647702"/>
                            <a:gd name="connsiteX6" fmla="*/ 220034 w 673895"/>
                            <a:gd name="connsiteY6" fmla="*/ 478412 h 647702"/>
                            <a:gd name="connsiteX7" fmla="*/ 248039 w 673895"/>
                            <a:gd name="connsiteY7" fmla="*/ 497294 h 647702"/>
                            <a:gd name="connsiteX8" fmla="*/ 265572 w 673895"/>
                            <a:gd name="connsiteY8" fmla="*/ 523298 h 647702"/>
                            <a:gd name="connsiteX9" fmla="*/ 408956 w 673895"/>
                            <a:gd name="connsiteY9" fmla="*/ 523298 h 647702"/>
                            <a:gd name="connsiteX10" fmla="*/ 417479 w 673895"/>
                            <a:gd name="connsiteY10" fmla="*/ 505571 h 647702"/>
                            <a:gd name="connsiteX11" fmla="*/ 456243 w 673895"/>
                            <a:gd name="connsiteY11" fmla="*/ 473649 h 647702"/>
                            <a:gd name="connsiteX12" fmla="*/ 488887 w 673895"/>
                            <a:gd name="connsiteY12" fmla="*/ 467058 h 647702"/>
                            <a:gd name="connsiteX13" fmla="*/ 531395 w 673895"/>
                            <a:gd name="connsiteY13" fmla="*/ 334333 h 647702"/>
                            <a:gd name="connsiteX14" fmla="*/ 523487 w 673895"/>
                            <a:gd name="connsiteY14" fmla="*/ 329002 h 647702"/>
                            <a:gd name="connsiteX15" fmla="*/ 497681 w 673895"/>
                            <a:gd name="connsiteY15" fmla="*/ 266701 h 647702"/>
                            <a:gd name="connsiteX16" fmla="*/ 501673 w 673895"/>
                            <a:gd name="connsiteY16" fmla="*/ 246929 h 647702"/>
                            <a:gd name="connsiteX17" fmla="*/ 384346 w 673895"/>
                            <a:gd name="connsiteY17" fmla="*/ 159653 h 647702"/>
                            <a:gd name="connsiteX18" fmla="*/ 370052 w 673895"/>
                            <a:gd name="connsiteY18" fmla="*/ 169290 h 647702"/>
                            <a:gd name="connsiteX19" fmla="*/ 335757 w 673895"/>
                            <a:gd name="connsiteY19" fmla="*/ 176214 h 647702"/>
                            <a:gd name="connsiteX20" fmla="*/ 301462 w 673895"/>
                            <a:gd name="connsiteY20" fmla="*/ 169290 h 647702"/>
                            <a:gd name="connsiteX21" fmla="*/ 335757 w 673895"/>
                            <a:gd name="connsiteY21" fmla="*/ 0 h 647702"/>
                            <a:gd name="connsiteX22" fmla="*/ 423864 w 673895"/>
                            <a:gd name="connsiteY22" fmla="*/ 88107 h 647702"/>
                            <a:gd name="connsiteX23" fmla="*/ 420253 w 673895"/>
                            <a:gd name="connsiteY23" fmla="*/ 105993 h 647702"/>
                            <a:gd name="connsiteX24" fmla="*/ 538728 w 673895"/>
                            <a:gd name="connsiteY24" fmla="*/ 194124 h 647702"/>
                            <a:gd name="connsiteX25" fmla="*/ 551493 w 673895"/>
                            <a:gd name="connsiteY25" fmla="*/ 185518 h 647702"/>
                            <a:gd name="connsiteX26" fmla="*/ 585788 w 673895"/>
                            <a:gd name="connsiteY26" fmla="*/ 178594 h 647702"/>
                            <a:gd name="connsiteX27" fmla="*/ 673895 w 673895"/>
                            <a:gd name="connsiteY27" fmla="*/ 266701 h 647702"/>
                            <a:gd name="connsiteX28" fmla="*/ 620083 w 673895"/>
                            <a:gd name="connsiteY28" fmla="*/ 347884 h 647702"/>
                            <a:gd name="connsiteX29" fmla="*/ 593016 w 673895"/>
                            <a:gd name="connsiteY29" fmla="*/ 353349 h 647702"/>
                            <a:gd name="connsiteX30" fmla="*/ 549222 w 673895"/>
                            <a:gd name="connsiteY30" fmla="*/ 490092 h 647702"/>
                            <a:gd name="connsiteX31" fmla="*/ 552839 w 673895"/>
                            <a:gd name="connsiteY31" fmla="*/ 492531 h 647702"/>
                            <a:gd name="connsiteX32" fmla="*/ 578645 w 673895"/>
                            <a:gd name="connsiteY32" fmla="*/ 554832 h 647702"/>
                            <a:gd name="connsiteX33" fmla="*/ 490538 w 673895"/>
                            <a:gd name="connsiteY33" fmla="*/ 642939 h 647702"/>
                            <a:gd name="connsiteX34" fmla="*/ 409355 w 673895"/>
                            <a:gd name="connsiteY34" fmla="*/ 589127 h 647702"/>
                            <a:gd name="connsiteX35" fmla="*/ 409084 w 673895"/>
                            <a:gd name="connsiteY35" fmla="*/ 587783 h 647702"/>
                            <a:gd name="connsiteX36" fmla="*/ 268154 w 673895"/>
                            <a:gd name="connsiteY36" fmla="*/ 587783 h 647702"/>
                            <a:gd name="connsiteX37" fmla="*/ 266921 w 673895"/>
                            <a:gd name="connsiteY37" fmla="*/ 593890 h 647702"/>
                            <a:gd name="connsiteX38" fmla="*/ 185738 w 673895"/>
                            <a:gd name="connsiteY38" fmla="*/ 647702 h 647702"/>
                            <a:gd name="connsiteX39" fmla="*/ 97631 w 673895"/>
                            <a:gd name="connsiteY39" fmla="*/ 559595 h 647702"/>
                            <a:gd name="connsiteX40" fmla="*/ 123437 w 673895"/>
                            <a:gd name="connsiteY40" fmla="*/ 497294 h 647702"/>
                            <a:gd name="connsiteX41" fmla="*/ 130921 w 673895"/>
                            <a:gd name="connsiteY41" fmla="*/ 492248 h 647702"/>
                            <a:gd name="connsiteX42" fmla="*/ 86036 w 673895"/>
                            <a:gd name="connsiteY42" fmla="*/ 356771 h 647702"/>
                            <a:gd name="connsiteX43" fmla="*/ 53812 w 673895"/>
                            <a:gd name="connsiteY43" fmla="*/ 350265 h 647702"/>
                            <a:gd name="connsiteX44" fmla="*/ 0 w 673895"/>
                            <a:gd name="connsiteY44" fmla="*/ 269082 h 647702"/>
                            <a:gd name="connsiteX45" fmla="*/ 88107 w 673895"/>
                            <a:gd name="connsiteY45" fmla="*/ 180975 h 647702"/>
                            <a:gd name="connsiteX46" fmla="*/ 122402 w 673895"/>
                            <a:gd name="connsiteY46" fmla="*/ 187899 h 647702"/>
                            <a:gd name="connsiteX47" fmla="*/ 129378 w 673895"/>
                            <a:gd name="connsiteY47" fmla="*/ 192602 h 647702"/>
                            <a:gd name="connsiteX48" fmla="*/ 250718 w 673895"/>
                            <a:gd name="connsiteY48" fmla="*/ 103300 h 647702"/>
                            <a:gd name="connsiteX49" fmla="*/ 247650 w 673895"/>
                            <a:gd name="connsiteY49" fmla="*/ 88107 h 647702"/>
                            <a:gd name="connsiteX50" fmla="*/ 335757 w 673895"/>
                            <a:gd name="connsiteY50" fmla="*/ 0 h 64770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</a:cxnLst>
                          <a:rect l="l" t="t" r="r" b="b"/>
                          <a:pathLst>
                            <a:path w="673895" h="647702">
                              <a:moveTo>
                                <a:pt x="284961" y="158165"/>
                              </a:moveTo>
                              <a:lnTo>
                                <a:pt x="170786" y="242195"/>
                              </a:lnTo>
                              <a:lnTo>
                                <a:pt x="176214" y="269082"/>
                              </a:lnTo>
                              <a:cubicBezTo>
                                <a:pt x="176214" y="293412"/>
                                <a:pt x="166353" y="315439"/>
                                <a:pt x="150408" y="331383"/>
                              </a:cubicBezTo>
                              <a:lnTo>
                                <a:pt x="146443" y="334057"/>
                              </a:lnTo>
                              <a:lnTo>
                                <a:pt x="192422" y="472837"/>
                              </a:lnTo>
                              <a:lnTo>
                                <a:pt x="220034" y="478412"/>
                              </a:lnTo>
                              <a:cubicBezTo>
                                <a:pt x="230575" y="482870"/>
                                <a:pt x="240067" y="489322"/>
                                <a:pt x="248039" y="497294"/>
                              </a:cubicBezTo>
                              <a:lnTo>
                                <a:pt x="265572" y="523298"/>
                              </a:lnTo>
                              <a:lnTo>
                                <a:pt x="408956" y="523298"/>
                              </a:lnTo>
                              <a:lnTo>
                                <a:pt x="417479" y="505571"/>
                              </a:lnTo>
                              <a:cubicBezTo>
                                <a:pt x="426979" y="491509"/>
                                <a:pt x="440432" y="480337"/>
                                <a:pt x="456243" y="473649"/>
                              </a:cubicBezTo>
                              <a:lnTo>
                                <a:pt x="488887" y="467058"/>
                              </a:lnTo>
                              <a:lnTo>
                                <a:pt x="531395" y="334333"/>
                              </a:lnTo>
                              <a:lnTo>
                                <a:pt x="523487" y="329002"/>
                              </a:lnTo>
                              <a:cubicBezTo>
                                <a:pt x="507543" y="313058"/>
                                <a:pt x="497681" y="291031"/>
                                <a:pt x="497681" y="266701"/>
                              </a:cubicBezTo>
                              <a:lnTo>
                                <a:pt x="501673" y="246929"/>
                              </a:lnTo>
                              <a:lnTo>
                                <a:pt x="384346" y="159653"/>
                              </a:lnTo>
                              <a:lnTo>
                                <a:pt x="370052" y="169290"/>
                              </a:lnTo>
                              <a:cubicBezTo>
                                <a:pt x="359511" y="173749"/>
                                <a:pt x="347922" y="176214"/>
                                <a:pt x="335757" y="176214"/>
                              </a:cubicBezTo>
                              <a:cubicBezTo>
                                <a:pt x="323592" y="176214"/>
                                <a:pt x="312003" y="173749"/>
                                <a:pt x="301462" y="169290"/>
                              </a:cubicBezTo>
                              <a:close/>
                              <a:moveTo>
                                <a:pt x="335757" y="0"/>
                              </a:moveTo>
                              <a:cubicBezTo>
                                <a:pt x="384417" y="0"/>
                                <a:pt x="423864" y="39447"/>
                                <a:pt x="423864" y="88107"/>
                              </a:cubicBezTo>
                              <a:lnTo>
                                <a:pt x="420253" y="105993"/>
                              </a:lnTo>
                              <a:lnTo>
                                <a:pt x="538728" y="194124"/>
                              </a:lnTo>
                              <a:lnTo>
                                <a:pt x="551493" y="185518"/>
                              </a:lnTo>
                              <a:cubicBezTo>
                                <a:pt x="562034" y="181059"/>
                                <a:pt x="573623" y="178594"/>
                                <a:pt x="585788" y="178594"/>
                              </a:cubicBezTo>
                              <a:cubicBezTo>
                                <a:pt x="634448" y="178594"/>
                                <a:pt x="673895" y="218041"/>
                                <a:pt x="673895" y="266701"/>
                              </a:cubicBezTo>
                              <a:cubicBezTo>
                                <a:pt x="673895" y="303196"/>
                                <a:pt x="651706" y="334509"/>
                                <a:pt x="620083" y="347884"/>
                              </a:cubicBezTo>
                              <a:lnTo>
                                <a:pt x="593016" y="353349"/>
                              </a:lnTo>
                              <a:lnTo>
                                <a:pt x="549222" y="490092"/>
                              </a:lnTo>
                              <a:lnTo>
                                <a:pt x="552839" y="492531"/>
                              </a:lnTo>
                              <a:cubicBezTo>
                                <a:pt x="568783" y="508475"/>
                                <a:pt x="578645" y="530502"/>
                                <a:pt x="578645" y="554832"/>
                              </a:cubicBezTo>
                              <a:cubicBezTo>
                                <a:pt x="578645" y="603492"/>
                                <a:pt x="539198" y="642939"/>
                                <a:pt x="490538" y="642939"/>
                              </a:cubicBezTo>
                              <a:cubicBezTo>
                                <a:pt x="454043" y="642939"/>
                                <a:pt x="422731" y="620750"/>
                                <a:pt x="409355" y="589127"/>
                              </a:cubicBezTo>
                              <a:lnTo>
                                <a:pt x="409084" y="587783"/>
                              </a:lnTo>
                              <a:lnTo>
                                <a:pt x="268154" y="587783"/>
                              </a:lnTo>
                              <a:lnTo>
                                <a:pt x="266921" y="593890"/>
                              </a:lnTo>
                              <a:cubicBezTo>
                                <a:pt x="253546" y="625513"/>
                                <a:pt x="222233" y="647702"/>
                                <a:pt x="185738" y="647702"/>
                              </a:cubicBezTo>
                              <a:cubicBezTo>
                                <a:pt x="137078" y="647702"/>
                                <a:pt x="97631" y="608255"/>
                                <a:pt x="97631" y="559595"/>
                              </a:cubicBezTo>
                              <a:cubicBezTo>
                                <a:pt x="97631" y="535265"/>
                                <a:pt x="107493" y="513238"/>
                                <a:pt x="123437" y="497294"/>
                              </a:cubicBezTo>
                              <a:lnTo>
                                <a:pt x="130921" y="492248"/>
                              </a:lnTo>
                              <a:lnTo>
                                <a:pt x="86036" y="356771"/>
                              </a:lnTo>
                              <a:lnTo>
                                <a:pt x="53812" y="350265"/>
                              </a:lnTo>
                              <a:cubicBezTo>
                                <a:pt x="22189" y="336890"/>
                                <a:pt x="0" y="305577"/>
                                <a:pt x="0" y="269082"/>
                              </a:cubicBezTo>
                              <a:cubicBezTo>
                                <a:pt x="0" y="220422"/>
                                <a:pt x="39447" y="180975"/>
                                <a:pt x="88107" y="180975"/>
                              </a:cubicBezTo>
                              <a:cubicBezTo>
                                <a:pt x="100272" y="180975"/>
                                <a:pt x="111861" y="183440"/>
                                <a:pt x="122402" y="187899"/>
                              </a:cubicBezTo>
                              <a:lnTo>
                                <a:pt x="129378" y="192602"/>
                              </a:lnTo>
                              <a:lnTo>
                                <a:pt x="250718" y="103300"/>
                              </a:lnTo>
                              <a:lnTo>
                                <a:pt x="247650" y="88107"/>
                              </a:lnTo>
                              <a:cubicBezTo>
                                <a:pt x="247650" y="39447"/>
                                <a:pt x="287097" y="0"/>
                                <a:pt x="33575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 cmpd="sng" algn="ctr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50" name="Group 349"/>
                    <p:cNvGrpSpPr/>
                    <p:nvPr/>
                  </p:nvGrpSpPr>
                  <p:grpSpPr>
                    <a:xfrm>
                      <a:off x="8203323" y="543029"/>
                      <a:ext cx="2250927" cy="1371600"/>
                      <a:chOff x="8203323" y="650979"/>
                      <a:chExt cx="2250927" cy="1371600"/>
                    </a:xfrm>
                  </p:grpSpPr>
                  <p:sp>
                    <p:nvSpPr>
                      <p:cNvPr id="351" name="Rectangle 350"/>
                      <p:cNvSpPr/>
                      <p:nvPr/>
                    </p:nvSpPr>
                    <p:spPr bwMode="auto">
                      <a:xfrm>
                        <a:off x="8203323" y="650979"/>
                        <a:ext cx="2250927" cy="1371600"/>
                      </a:xfrm>
                      <a:prstGeom prst="rect">
                        <a:avLst/>
                      </a:prstGeom>
                      <a:solidFill>
                        <a:srgbClr val="0072C6"/>
                      </a:solidFill>
                      <a:ln w="6350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lIns="179285" tIns="143428" rIns="179285" bIns="143428"/>
                      <a:lstStyle/>
                      <a:p>
                        <a:pPr marL="0" marR="0" lvl="0" indent="0" algn="ctr" defTabSz="913927" eaLnBrk="1" fontAlgn="base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Segoe UI" pitchFamily="34" charset="0"/>
                            <a:cs typeface="Segoe UI Semibold" panose="020B0702040204020203" pitchFamily="34" charset="0"/>
                          </a:rPr>
                          <a:t>Developer services</a:t>
                        </a:r>
                      </a:p>
                    </p:txBody>
                  </p:sp>
                  <p:grpSp>
                    <p:nvGrpSpPr>
                      <p:cNvPr id="352" name="Group 351"/>
                      <p:cNvGrpSpPr/>
                      <p:nvPr/>
                    </p:nvGrpSpPr>
                    <p:grpSpPr>
                      <a:xfrm>
                        <a:off x="8316462" y="1050815"/>
                        <a:ext cx="1048050" cy="290595"/>
                        <a:chOff x="8316462" y="1050815"/>
                        <a:chExt cx="1048050" cy="290595"/>
                      </a:xfrm>
                    </p:grpSpPr>
                    <p:sp>
                      <p:nvSpPr>
                        <p:cNvPr id="362" name="TextBox 361"/>
                        <p:cNvSpPr txBox="1"/>
                        <p:nvPr/>
                      </p:nvSpPr>
                      <p:spPr bwMode="auto">
                        <a:xfrm>
                          <a:off x="8694587" y="1065786"/>
                          <a:ext cx="669925" cy="250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Visual 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Studio</a:t>
                          </a:r>
                        </a:p>
                      </p:txBody>
                    </p:sp>
                    <p:pic>
                      <p:nvPicPr>
                        <p:cNvPr id="363" name="Picture 167" descr="Visual Studio Online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7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6462" y="1050815"/>
                          <a:ext cx="290580" cy="2905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53" name="Group 352"/>
                      <p:cNvGrpSpPr/>
                      <p:nvPr/>
                    </p:nvGrpSpPr>
                    <p:grpSpPr>
                      <a:xfrm>
                        <a:off x="9413978" y="1606382"/>
                        <a:ext cx="957567" cy="312845"/>
                        <a:chOff x="9413978" y="1606382"/>
                        <a:chExt cx="957567" cy="312845"/>
                      </a:xfrm>
                    </p:grpSpPr>
                    <p:sp>
                      <p:nvSpPr>
                        <p:cNvPr id="360" name="TextBox 359"/>
                        <p:cNvSpPr txBox="1"/>
                        <p:nvPr/>
                      </p:nvSpPr>
                      <p:spPr bwMode="auto">
                        <a:xfrm>
                          <a:off x="9712733" y="1617602"/>
                          <a:ext cx="658812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Application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insights</a:t>
                          </a:r>
                        </a:p>
                      </p:txBody>
                    </p:sp>
                    <p:pic>
                      <p:nvPicPr>
                        <p:cNvPr id="361" name="Picture 169" descr="Application Insights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8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13978" y="1606382"/>
                          <a:ext cx="292365" cy="292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grpSp>
                    <p:nvGrpSpPr>
                      <p:cNvPr id="354" name="Group 353"/>
                      <p:cNvGrpSpPr/>
                      <p:nvPr/>
                    </p:nvGrpSpPr>
                    <p:grpSpPr>
                      <a:xfrm>
                        <a:off x="9408787" y="1025699"/>
                        <a:ext cx="875200" cy="302765"/>
                        <a:chOff x="9408787" y="1025699"/>
                        <a:chExt cx="875200" cy="302765"/>
                      </a:xfrm>
                    </p:grpSpPr>
                    <p:pic>
                      <p:nvPicPr>
                        <p:cNvPr id="358" name="Picture 27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9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08787" y="1025699"/>
                          <a:ext cx="302749" cy="3027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sp>
                      <p:nvSpPr>
                        <p:cNvPr id="359" name="TextBox 358"/>
                        <p:cNvSpPr txBox="1"/>
                        <p:nvPr/>
                      </p:nvSpPr>
                      <p:spPr bwMode="auto">
                        <a:xfrm>
                          <a:off x="9742651" y="1059753"/>
                          <a:ext cx="541336" cy="249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Azure SDK</a:t>
                          </a:r>
                        </a:p>
                      </p:txBody>
                    </p:sp>
                  </p:grpSp>
                  <p:grpSp>
                    <p:nvGrpSpPr>
                      <p:cNvPr id="355" name="Group 354"/>
                      <p:cNvGrpSpPr/>
                      <p:nvPr/>
                    </p:nvGrpSpPr>
                    <p:grpSpPr>
                      <a:xfrm>
                        <a:off x="8316496" y="1621631"/>
                        <a:ext cx="1048016" cy="280129"/>
                        <a:chOff x="8316496" y="1621631"/>
                        <a:chExt cx="1048016" cy="280129"/>
                      </a:xfrm>
                    </p:grpSpPr>
                    <p:sp>
                      <p:nvSpPr>
                        <p:cNvPr id="356" name="TextBox 355"/>
                        <p:cNvSpPr txBox="1"/>
                        <p:nvPr/>
                      </p:nvSpPr>
                      <p:spPr bwMode="auto">
                        <a:xfrm>
                          <a:off x="8704112" y="1650936"/>
                          <a:ext cx="660400" cy="250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lIns="0" tIns="27971" rIns="0" bIns="0" anchor="ctr" anchorCtr="0"/>
                        <a:lstStyle>
                          <a:defPPr>
                            <a:defRPr lang="en-US"/>
                          </a:defPPr>
                          <a:lvl1pPr defTabSz="932317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defRPr sz="1000">
                              <a:gradFill>
                                <a:gsLst>
                                  <a:gs pos="76250">
                                    <a:schemeClr val="bg1"/>
                                  </a:gs>
                                  <a:gs pos="31000">
                                    <a:schemeClr val="bg1"/>
                                  </a:gs>
                                </a:gsLst>
                                <a:lin ang="5400000" scaled="0"/>
                              </a:gradFill>
                              <a:latin typeface="+mn-lt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defRPr>
                          </a:lvl1pPr>
                        </a:lstStyle>
                        <a:p>
                          <a:pPr marL="0" marR="0" lvl="0" indent="0" defTabSz="932317" eaLnBrk="0" fontAlgn="base" latinLnBrk="0" hangingPunct="0">
                            <a:lnSpc>
                              <a:spcPct val="90000"/>
                            </a:lnSpc>
                            <a:spcBef>
                              <a:spcPts val="6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Team </a:t>
                          </a:r>
                          <a:b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</a:br>
                          <a:r>
                            <a: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76250">
                                    <a:srgbClr val="FFFFFF"/>
                                  </a:gs>
                                  <a:gs pos="31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Segoe UI"/>
                              <a:ea typeface="Arial Unicode MS" panose="020B0604020202020204" pitchFamily="34" charset="-128"/>
                              <a:cs typeface="Segoe UI Light" panose="020B0502040204020203" pitchFamily="34" charset="0"/>
                            </a:rPr>
                            <a:t>project</a:t>
                          </a:r>
                        </a:p>
                      </p:txBody>
                    </p:sp>
                    <p:sp>
                      <p:nvSpPr>
                        <p:cNvPr id="357" name="Freeform 356"/>
                        <p:cNvSpPr/>
                        <p:nvPr/>
                      </p:nvSpPr>
                      <p:spPr bwMode="auto">
                        <a:xfrm>
                          <a:off x="8316496" y="1621631"/>
                          <a:ext cx="290512" cy="249237"/>
                        </a:xfrm>
                        <a:custGeom>
                          <a:avLst/>
                          <a:gdLst>
                            <a:gd name="connsiteX0" fmla="*/ 20235 w 769143"/>
                            <a:gd name="connsiteY0" fmla="*/ 443405 h 659607"/>
                            <a:gd name="connsiteX1" fmla="*/ 84659 w 769143"/>
                            <a:gd name="connsiteY1" fmla="*/ 443405 h 659607"/>
                            <a:gd name="connsiteX2" fmla="*/ 133712 w 769143"/>
                            <a:gd name="connsiteY2" fmla="*/ 527981 h 659607"/>
                            <a:gd name="connsiteX3" fmla="*/ 182766 w 769143"/>
                            <a:gd name="connsiteY3" fmla="*/ 443405 h 659607"/>
                            <a:gd name="connsiteX4" fmla="*/ 251228 w 769143"/>
                            <a:gd name="connsiteY4" fmla="*/ 443405 h 659607"/>
                            <a:gd name="connsiteX5" fmla="*/ 271462 w 769143"/>
                            <a:gd name="connsiteY5" fmla="*/ 463640 h 659607"/>
                            <a:gd name="connsiteX6" fmla="*/ 271462 w 769143"/>
                            <a:gd name="connsiteY6" fmla="*/ 634610 h 659607"/>
                            <a:gd name="connsiteX7" fmla="*/ 251228 w 769143"/>
                            <a:gd name="connsiteY7" fmla="*/ 654845 h 659607"/>
                            <a:gd name="connsiteX8" fmla="*/ 20235 w 769143"/>
                            <a:gd name="connsiteY8" fmla="*/ 654845 h 659607"/>
                            <a:gd name="connsiteX9" fmla="*/ 0 w 769143"/>
                            <a:gd name="connsiteY9" fmla="*/ 634610 h 659607"/>
                            <a:gd name="connsiteX10" fmla="*/ 0 w 769143"/>
                            <a:gd name="connsiteY10" fmla="*/ 463640 h 659607"/>
                            <a:gd name="connsiteX11" fmla="*/ 20235 w 769143"/>
                            <a:gd name="connsiteY11" fmla="*/ 443405 h 659607"/>
                            <a:gd name="connsiteX12" fmla="*/ 330596 w 769143"/>
                            <a:gd name="connsiteY12" fmla="*/ 290513 h 659607"/>
                            <a:gd name="connsiteX13" fmla="*/ 443055 w 769143"/>
                            <a:gd name="connsiteY13" fmla="*/ 290513 h 659607"/>
                            <a:gd name="connsiteX14" fmla="*/ 528684 w 769143"/>
                            <a:gd name="connsiteY14" fmla="*/ 438150 h 659607"/>
                            <a:gd name="connsiteX15" fmla="*/ 614314 w 769143"/>
                            <a:gd name="connsiteY15" fmla="*/ 290513 h 659607"/>
                            <a:gd name="connsiteX16" fmla="*/ 733821 w 769143"/>
                            <a:gd name="connsiteY16" fmla="*/ 290513 h 659607"/>
                            <a:gd name="connsiteX17" fmla="*/ 769143 w 769143"/>
                            <a:gd name="connsiteY17" fmla="*/ 325835 h 659607"/>
                            <a:gd name="connsiteX18" fmla="*/ 769143 w 769143"/>
                            <a:gd name="connsiteY18" fmla="*/ 624285 h 659607"/>
                            <a:gd name="connsiteX19" fmla="*/ 733821 w 769143"/>
                            <a:gd name="connsiteY19" fmla="*/ 659607 h 659607"/>
                            <a:gd name="connsiteX20" fmla="*/ 330596 w 769143"/>
                            <a:gd name="connsiteY20" fmla="*/ 659607 h 659607"/>
                            <a:gd name="connsiteX21" fmla="*/ 295274 w 769143"/>
                            <a:gd name="connsiteY21" fmla="*/ 624285 h 659607"/>
                            <a:gd name="connsiteX22" fmla="*/ 295274 w 769143"/>
                            <a:gd name="connsiteY22" fmla="*/ 325835 h 659607"/>
                            <a:gd name="connsiteX23" fmla="*/ 330596 w 769143"/>
                            <a:gd name="connsiteY23" fmla="*/ 290513 h 659607"/>
                            <a:gd name="connsiteX24" fmla="*/ 134367 w 769143"/>
                            <a:gd name="connsiteY24" fmla="*/ 276981 h 659607"/>
                            <a:gd name="connsiteX25" fmla="*/ 211441 w 769143"/>
                            <a:gd name="connsiteY25" fmla="*/ 354055 h 659607"/>
                            <a:gd name="connsiteX26" fmla="*/ 134367 w 769143"/>
                            <a:gd name="connsiteY26" fmla="*/ 431128 h 659607"/>
                            <a:gd name="connsiteX27" fmla="*/ 57293 w 769143"/>
                            <a:gd name="connsiteY27" fmla="*/ 354055 h 659607"/>
                            <a:gd name="connsiteX28" fmla="*/ 134367 w 769143"/>
                            <a:gd name="connsiteY28" fmla="*/ 276981 h 659607"/>
                            <a:gd name="connsiteX29" fmla="*/ 529827 w 769143"/>
                            <a:gd name="connsiteY29" fmla="*/ 0 h 659607"/>
                            <a:gd name="connsiteX30" fmla="*/ 664368 w 769143"/>
                            <a:gd name="connsiteY30" fmla="*/ 134541 h 659607"/>
                            <a:gd name="connsiteX31" fmla="*/ 529827 w 769143"/>
                            <a:gd name="connsiteY31" fmla="*/ 269082 h 659607"/>
                            <a:gd name="connsiteX32" fmla="*/ 395286 w 769143"/>
                            <a:gd name="connsiteY32" fmla="*/ 134541 h 659607"/>
                            <a:gd name="connsiteX33" fmla="*/ 529827 w 769143"/>
                            <a:gd name="connsiteY33" fmla="*/ 0 h 6596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769143" h="659607">
                              <a:moveTo>
                                <a:pt x="20235" y="443405"/>
                              </a:moveTo>
                              <a:lnTo>
                                <a:pt x="84659" y="443405"/>
                              </a:lnTo>
                              <a:lnTo>
                                <a:pt x="133712" y="527981"/>
                              </a:lnTo>
                              <a:lnTo>
                                <a:pt x="182766" y="443405"/>
                              </a:lnTo>
                              <a:lnTo>
                                <a:pt x="251228" y="443405"/>
                              </a:lnTo>
                              <a:cubicBezTo>
                                <a:pt x="262403" y="443405"/>
                                <a:pt x="271462" y="452464"/>
                                <a:pt x="271462" y="463640"/>
                              </a:cubicBezTo>
                              <a:lnTo>
                                <a:pt x="271462" y="634610"/>
                              </a:lnTo>
                              <a:cubicBezTo>
                                <a:pt x="271462" y="645786"/>
                                <a:pt x="262403" y="654845"/>
                                <a:pt x="251228" y="654845"/>
                              </a:cubicBezTo>
                              <a:lnTo>
                                <a:pt x="20235" y="654845"/>
                              </a:lnTo>
                              <a:cubicBezTo>
                                <a:pt x="9060" y="654845"/>
                                <a:pt x="0" y="645786"/>
                                <a:pt x="0" y="634610"/>
                              </a:cubicBezTo>
                              <a:lnTo>
                                <a:pt x="0" y="463640"/>
                              </a:lnTo>
                              <a:cubicBezTo>
                                <a:pt x="0" y="452464"/>
                                <a:pt x="9060" y="443405"/>
                                <a:pt x="20235" y="443405"/>
                              </a:cubicBezTo>
                              <a:close/>
                              <a:moveTo>
                                <a:pt x="330596" y="290513"/>
                              </a:moveTo>
                              <a:lnTo>
                                <a:pt x="443055" y="290513"/>
                              </a:lnTo>
                              <a:lnTo>
                                <a:pt x="528684" y="438150"/>
                              </a:lnTo>
                              <a:lnTo>
                                <a:pt x="614314" y="290513"/>
                              </a:lnTo>
                              <a:lnTo>
                                <a:pt x="733821" y="290513"/>
                              </a:lnTo>
                              <a:cubicBezTo>
                                <a:pt x="753329" y="290513"/>
                                <a:pt x="769143" y="306327"/>
                                <a:pt x="769143" y="325835"/>
                              </a:cubicBezTo>
                              <a:lnTo>
                                <a:pt x="769143" y="624285"/>
                              </a:lnTo>
                              <a:cubicBezTo>
                                <a:pt x="769143" y="643793"/>
                                <a:pt x="753329" y="659607"/>
                                <a:pt x="733821" y="659607"/>
                              </a:cubicBezTo>
                              <a:lnTo>
                                <a:pt x="330596" y="659607"/>
                              </a:lnTo>
                              <a:cubicBezTo>
                                <a:pt x="311088" y="659607"/>
                                <a:pt x="295274" y="643793"/>
                                <a:pt x="295274" y="624285"/>
                              </a:cubicBezTo>
                              <a:lnTo>
                                <a:pt x="295274" y="325835"/>
                              </a:lnTo>
                              <a:cubicBezTo>
                                <a:pt x="295274" y="306327"/>
                                <a:pt x="311088" y="290513"/>
                                <a:pt x="330596" y="290513"/>
                              </a:cubicBezTo>
                              <a:close/>
                              <a:moveTo>
                                <a:pt x="134367" y="276981"/>
                              </a:moveTo>
                              <a:cubicBezTo>
                                <a:pt x="176934" y="276981"/>
                                <a:pt x="211441" y="311488"/>
                                <a:pt x="211441" y="354055"/>
                              </a:cubicBezTo>
                              <a:cubicBezTo>
                                <a:pt x="211441" y="396621"/>
                                <a:pt x="176934" y="431128"/>
                                <a:pt x="134367" y="431128"/>
                              </a:cubicBezTo>
                              <a:cubicBezTo>
                                <a:pt x="91800" y="431128"/>
                                <a:pt x="57293" y="396621"/>
                                <a:pt x="57293" y="354055"/>
                              </a:cubicBezTo>
                              <a:cubicBezTo>
                                <a:pt x="57293" y="311488"/>
                                <a:pt x="91800" y="276981"/>
                                <a:pt x="134367" y="276981"/>
                              </a:cubicBezTo>
                              <a:close/>
                              <a:moveTo>
                                <a:pt x="529827" y="0"/>
                              </a:moveTo>
                              <a:cubicBezTo>
                                <a:pt x="604132" y="0"/>
                                <a:pt x="664368" y="60236"/>
                                <a:pt x="664368" y="134541"/>
                              </a:cubicBezTo>
                              <a:cubicBezTo>
                                <a:pt x="664368" y="208846"/>
                                <a:pt x="604132" y="269082"/>
                                <a:pt x="529827" y="269082"/>
                              </a:cubicBezTo>
                              <a:cubicBezTo>
                                <a:pt x="455522" y="269082"/>
                                <a:pt x="395286" y="208846"/>
                                <a:pt x="395286" y="134541"/>
                              </a:cubicBezTo>
                              <a:cubicBezTo>
                                <a:pt x="395286" y="60236"/>
                                <a:pt x="455522" y="0"/>
                                <a:pt x="52982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86" name="Group 285"/>
                <p:cNvGrpSpPr/>
                <p:nvPr/>
              </p:nvGrpSpPr>
              <p:grpSpPr>
                <a:xfrm>
                  <a:off x="112714" y="93574"/>
                  <a:ext cx="1737360" cy="4350857"/>
                  <a:chOff x="112714" y="107949"/>
                  <a:chExt cx="1737360" cy="4350857"/>
                </a:xfrm>
              </p:grpSpPr>
              <p:sp>
                <p:nvSpPr>
                  <p:cNvPr id="319" name="Rectangle 318"/>
                  <p:cNvSpPr/>
                  <p:nvPr/>
                </p:nvSpPr>
                <p:spPr bwMode="auto">
                  <a:xfrm>
                    <a:off x="112714" y="107949"/>
                    <a:ext cx="1737360" cy="4350857"/>
                  </a:xfrm>
                  <a:prstGeom prst="rect">
                    <a:avLst/>
                  </a:prstGeom>
                  <a:solidFill>
                    <a:srgbClr val="1B3C72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265176" tIns="143428" rIns="179285"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Security and management</a:t>
                    </a:r>
                  </a:p>
                </p:txBody>
              </p:sp>
              <p:grpSp>
                <p:nvGrpSpPr>
                  <p:cNvPr id="320" name="Group 319"/>
                  <p:cNvGrpSpPr/>
                  <p:nvPr/>
                </p:nvGrpSpPr>
                <p:grpSpPr>
                  <a:xfrm>
                    <a:off x="345049" y="762503"/>
                    <a:ext cx="1458716" cy="3407053"/>
                    <a:chOff x="345049" y="762503"/>
                    <a:chExt cx="1458716" cy="3407053"/>
                  </a:xfrm>
                </p:grpSpPr>
                <p:grpSp>
                  <p:nvGrpSpPr>
                    <p:cNvPr id="321" name="Group 320"/>
                    <p:cNvGrpSpPr/>
                    <p:nvPr/>
                  </p:nvGrpSpPr>
                  <p:grpSpPr>
                    <a:xfrm>
                      <a:off x="368069" y="1266719"/>
                      <a:ext cx="1027708" cy="303213"/>
                      <a:chOff x="368069" y="1313314"/>
                      <a:chExt cx="1027708" cy="303213"/>
                    </a:xfrm>
                  </p:grpSpPr>
                  <p:sp>
                    <p:nvSpPr>
                      <p:cNvPr id="340" name="TextBox 339"/>
                      <p:cNvSpPr txBox="1"/>
                      <p:nvPr/>
                    </p:nvSpPr>
                    <p:spPr bwMode="auto">
                      <a:xfrm>
                        <a:off x="736963" y="1314902"/>
                        <a:ext cx="658814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Active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Directory</a:t>
                        </a:r>
                      </a:p>
                    </p:txBody>
                  </p:sp>
                  <p:pic>
                    <p:nvPicPr>
                      <p:cNvPr id="341" name="Picture 193" descr="Azure Active Directory.png"/>
                      <p:cNvPicPr>
                        <a:picLocks noChangeAspect="1"/>
                      </p:cNvPicPr>
                      <p:nvPr/>
                    </p:nvPicPr>
                    <p:blipFill>
                      <a:blip r:embed="rId40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1313314"/>
                        <a:ext cx="298175" cy="29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2" name="Group 321"/>
                    <p:cNvGrpSpPr/>
                    <p:nvPr/>
                  </p:nvGrpSpPr>
                  <p:grpSpPr>
                    <a:xfrm>
                      <a:off x="391710" y="1788232"/>
                      <a:ext cx="1004066" cy="301625"/>
                      <a:chOff x="391710" y="1847920"/>
                      <a:chExt cx="1004066" cy="301625"/>
                    </a:xfrm>
                  </p:grpSpPr>
                  <p:sp>
                    <p:nvSpPr>
                      <p:cNvPr id="338" name="TextBox 337"/>
                      <p:cNvSpPr txBox="1"/>
                      <p:nvPr/>
                    </p:nvSpPr>
                    <p:spPr bwMode="auto">
                      <a:xfrm>
                        <a:off x="736963" y="1847920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Multi-factor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Authentication</a:t>
                        </a:r>
                      </a:p>
                    </p:txBody>
                  </p:sp>
                  <p:pic>
                    <p:nvPicPr>
                      <p:cNvPr id="339" name="Picture 195" descr="Multi-Factor Authentication.png"/>
                      <p:cNvPicPr>
                        <a:picLocks noChangeAspect="1"/>
                      </p:cNvPicPr>
                      <p:nvPr/>
                    </p:nvPicPr>
                    <p:blipFill>
                      <a:blip r:embed="rId41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10" y="1854270"/>
                        <a:ext cx="288064" cy="28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3" name="Group 322"/>
                    <p:cNvGrpSpPr/>
                    <p:nvPr/>
                  </p:nvGrpSpPr>
                  <p:grpSpPr>
                    <a:xfrm>
                      <a:off x="368069" y="2308157"/>
                      <a:ext cx="1027706" cy="301625"/>
                      <a:chOff x="368069" y="2341251"/>
                      <a:chExt cx="1027706" cy="301625"/>
                    </a:xfrm>
                  </p:grpSpPr>
                  <p:sp>
                    <p:nvSpPr>
                      <p:cNvPr id="336" name="TextBox 335"/>
                      <p:cNvSpPr txBox="1"/>
                      <p:nvPr/>
                    </p:nvSpPr>
                    <p:spPr bwMode="auto">
                      <a:xfrm>
                        <a:off x="736963" y="2341251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Automation</a:t>
                        </a:r>
                      </a:p>
                    </p:txBody>
                  </p:sp>
                  <p:pic>
                    <p:nvPicPr>
                      <p:cNvPr id="337" name="Picture 198" descr="Azure automation.png"/>
                      <p:cNvPicPr>
                        <a:picLocks noChangeAspect="1"/>
                      </p:cNvPicPr>
                      <p:nvPr/>
                    </p:nvPicPr>
                    <p:blipFill>
                      <a:blip r:embed="rId42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2347601"/>
                        <a:ext cx="289482" cy="290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4" name="Group 323"/>
                    <p:cNvGrpSpPr/>
                    <p:nvPr/>
                  </p:nvGrpSpPr>
                  <p:grpSpPr>
                    <a:xfrm>
                      <a:off x="368069" y="762503"/>
                      <a:ext cx="1027707" cy="285916"/>
                      <a:chOff x="368069" y="762503"/>
                      <a:chExt cx="1027707" cy="285916"/>
                    </a:xfrm>
                  </p:grpSpPr>
                  <p:sp>
                    <p:nvSpPr>
                      <p:cNvPr id="334" name="TextBox 333"/>
                      <p:cNvSpPr txBox="1"/>
                      <p:nvPr/>
                    </p:nvSpPr>
                    <p:spPr bwMode="auto">
                      <a:xfrm>
                        <a:off x="736963" y="789031"/>
                        <a:ext cx="658813" cy="232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/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Portal</a:t>
                        </a:r>
                      </a:p>
                    </p:txBody>
                  </p:sp>
                  <p:pic>
                    <p:nvPicPr>
                      <p:cNvPr id="335" name="Picture 200" descr="Azure subscription.png"/>
                      <p:cNvPicPr>
                        <a:picLocks noChangeAspect="1"/>
                      </p:cNvPicPr>
                      <p:nvPr/>
                    </p:nvPicPr>
                    <p:blipFill>
                      <a:blip r:embed="rId43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762503"/>
                        <a:ext cx="286234" cy="285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5" name="Group 324"/>
                    <p:cNvGrpSpPr/>
                    <p:nvPr/>
                  </p:nvGrpSpPr>
                  <p:grpSpPr>
                    <a:xfrm>
                      <a:off x="368069" y="2828082"/>
                      <a:ext cx="1027707" cy="301625"/>
                      <a:chOff x="368069" y="2835216"/>
                      <a:chExt cx="1027707" cy="301625"/>
                    </a:xfrm>
                  </p:grpSpPr>
                  <p:sp>
                    <p:nvSpPr>
                      <p:cNvPr id="332" name="TextBox 331"/>
                      <p:cNvSpPr txBox="1"/>
                      <p:nvPr/>
                    </p:nvSpPr>
                    <p:spPr bwMode="auto">
                      <a:xfrm>
                        <a:off x="736963" y="2835216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Key vault</a:t>
                        </a:r>
                      </a:p>
                    </p:txBody>
                  </p:sp>
                  <p:pic>
                    <p:nvPicPr>
                      <p:cNvPr id="333" name="Picture 204" descr="AzureKeyVault_icon_white.png"/>
                      <p:cNvPicPr>
                        <a:picLocks noChangeAspect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2835216"/>
                        <a:ext cx="266988" cy="296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6" name="Group 325"/>
                    <p:cNvGrpSpPr/>
                    <p:nvPr/>
                  </p:nvGrpSpPr>
                  <p:grpSpPr>
                    <a:xfrm>
                      <a:off x="345049" y="3348007"/>
                      <a:ext cx="1458716" cy="301625"/>
                      <a:chOff x="345049" y="3328988"/>
                      <a:chExt cx="1458716" cy="301625"/>
                    </a:xfrm>
                  </p:grpSpPr>
                  <p:sp>
                    <p:nvSpPr>
                      <p:cNvPr id="330" name="TextBox 329"/>
                      <p:cNvSpPr txBox="1"/>
                      <p:nvPr/>
                    </p:nvSpPr>
                    <p:spPr bwMode="auto">
                      <a:xfrm>
                        <a:off x="736963" y="3328988"/>
                        <a:ext cx="106680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Store/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marketplace</a:t>
                        </a:r>
                      </a:p>
                    </p:txBody>
                  </p:sp>
                  <p:pic>
                    <p:nvPicPr>
                      <p:cNvPr id="331" name="Picture 230" descr="Azure Marketplace.png"/>
                      <p:cNvPicPr>
                        <a:picLocks noChangeAspect="1"/>
                      </p:cNvPicPr>
                      <p:nvPr/>
                    </p:nvPicPr>
                    <p:blipFill>
                      <a:blip r:embed="rId45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49" y="3338513"/>
                        <a:ext cx="291101" cy="291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327" name="Group 326"/>
                    <p:cNvGrpSpPr/>
                    <p:nvPr/>
                  </p:nvGrpSpPr>
                  <p:grpSpPr>
                    <a:xfrm>
                      <a:off x="368069" y="3867931"/>
                      <a:ext cx="1029294" cy="301625"/>
                      <a:chOff x="368069" y="3867931"/>
                      <a:chExt cx="1029294" cy="301625"/>
                    </a:xfrm>
                  </p:grpSpPr>
                  <p:pic>
                    <p:nvPicPr>
                      <p:cNvPr id="328" name="Picture 412"/>
                      <p:cNvPicPr>
                        <a:picLocks noChangeAspect="1"/>
                      </p:cNvPicPr>
                      <p:nvPr/>
                    </p:nvPicPr>
                    <p:blipFill>
                      <a:blip r:embed="rId46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69" y="3891744"/>
                        <a:ext cx="252343" cy="25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329" name="TextBox 328"/>
                      <p:cNvSpPr txBox="1"/>
                      <p:nvPr/>
                    </p:nvSpPr>
                    <p:spPr bwMode="auto">
                      <a:xfrm>
                        <a:off x="736963" y="3867931"/>
                        <a:ext cx="660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VM Image Gallery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and VM Depot</a:t>
                        </a:r>
                      </a:p>
                    </p:txBody>
                  </p:sp>
                </p:grpSp>
              </p:grp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0690177" y="93575"/>
                  <a:ext cx="1645920" cy="4364124"/>
                  <a:chOff x="10690177" y="93576"/>
                  <a:chExt cx="1645920" cy="4364124"/>
                </a:xfrm>
              </p:grpSpPr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10690177" y="93576"/>
                    <a:ext cx="1645920" cy="4364124"/>
                  </a:xfrm>
                  <a:prstGeom prst="rect">
                    <a:avLst/>
                  </a:prstGeom>
                  <a:solidFill>
                    <a:srgbClr val="1B3C72"/>
                  </a:soli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265176" tIns="143428" rIns="179285" bIns="143428"/>
                  <a:lstStyle/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Hybrid</a:t>
                    </a:r>
                  </a:p>
                  <a:p>
                    <a:pPr marL="0" marR="0" lvl="0" indent="0" algn="ctr" defTabSz="913927" eaLnBrk="1" fontAlgn="base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76250">
                              <a:srgbClr val="FFFFFF"/>
                            </a:gs>
                            <a:gs pos="31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Segoe UI" pitchFamily="34" charset="0"/>
                        <a:cs typeface="Segoe UI Semibold" panose="020B0702040204020203" pitchFamily="34" charset="0"/>
                      </a:rPr>
                      <a:t>operations</a:t>
                    </a:r>
                  </a:p>
                </p:txBody>
              </p:sp>
              <p:grpSp>
                <p:nvGrpSpPr>
                  <p:cNvPr id="289" name="Group 288"/>
                  <p:cNvGrpSpPr/>
                  <p:nvPr/>
                </p:nvGrpSpPr>
                <p:grpSpPr>
                  <a:xfrm>
                    <a:off x="10975200" y="777858"/>
                    <a:ext cx="1066275" cy="3405562"/>
                    <a:chOff x="10975200" y="777858"/>
                    <a:chExt cx="1066275" cy="3405562"/>
                  </a:xfrm>
                </p:grpSpPr>
                <p:grpSp>
                  <p:nvGrpSpPr>
                    <p:cNvPr id="290" name="Group 289"/>
                    <p:cNvGrpSpPr/>
                    <p:nvPr/>
                  </p:nvGrpSpPr>
                  <p:grpSpPr>
                    <a:xfrm>
                      <a:off x="10975200" y="1826584"/>
                      <a:ext cx="1064688" cy="300038"/>
                      <a:chOff x="10975200" y="1826584"/>
                      <a:chExt cx="1064688" cy="300038"/>
                    </a:xfrm>
                  </p:grpSpPr>
                  <p:sp>
                    <p:nvSpPr>
                      <p:cNvPr id="317" name="TextBox 316"/>
                      <p:cNvSpPr txBox="1"/>
                      <p:nvPr/>
                    </p:nvSpPr>
                    <p:spPr bwMode="auto">
                      <a:xfrm>
                        <a:off x="11381075" y="1826584"/>
                        <a:ext cx="658813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Backup</a:t>
                        </a:r>
                      </a:p>
                    </p:txBody>
                  </p:sp>
                  <p:pic>
                    <p:nvPicPr>
                      <p:cNvPr id="318" name="Picture 206" descr="Backup Service.png"/>
                      <p:cNvPicPr>
                        <a:picLocks noChangeAspect="1"/>
                      </p:cNvPicPr>
                      <p:nvPr/>
                    </p:nvPicPr>
                    <p:blipFill>
                      <a:blip r:embed="rId47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5200" y="1828596"/>
                        <a:ext cx="296404" cy="296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1" name="Group 290"/>
                    <p:cNvGrpSpPr/>
                    <p:nvPr/>
                  </p:nvGrpSpPr>
                  <p:grpSpPr>
                    <a:xfrm>
                      <a:off x="10980478" y="3369012"/>
                      <a:ext cx="1059409" cy="301625"/>
                      <a:chOff x="10980478" y="3369012"/>
                      <a:chExt cx="1059409" cy="301625"/>
                    </a:xfrm>
                  </p:grpSpPr>
                  <p:sp>
                    <p:nvSpPr>
                      <p:cNvPr id="315" name="TextBox 314"/>
                      <p:cNvSpPr txBox="1"/>
                      <p:nvPr/>
                    </p:nvSpPr>
                    <p:spPr bwMode="auto">
                      <a:xfrm>
                        <a:off x="11381075" y="3369012"/>
                        <a:ext cx="65881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Site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recovery</a:t>
                        </a:r>
                      </a:p>
                    </p:txBody>
                  </p:sp>
                  <p:pic>
                    <p:nvPicPr>
                      <p:cNvPr id="316" name="Picture 210" descr="Site Recovery.png"/>
                      <p:cNvPicPr>
                        <a:picLocks noChangeAspect="1"/>
                      </p:cNvPicPr>
                      <p:nvPr/>
                    </p:nvPicPr>
                    <p:blipFill>
                      <a:blip r:embed="rId48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0478" y="3369012"/>
                        <a:ext cx="285848" cy="286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2" name="Group 291"/>
                    <p:cNvGrpSpPr/>
                    <p:nvPr/>
                  </p:nvGrpSpPr>
                  <p:grpSpPr>
                    <a:xfrm>
                      <a:off x="10980029" y="2856180"/>
                      <a:ext cx="1059859" cy="300037"/>
                      <a:chOff x="10980029" y="2856180"/>
                      <a:chExt cx="1059859" cy="300037"/>
                    </a:xfrm>
                  </p:grpSpPr>
                  <p:sp>
                    <p:nvSpPr>
                      <p:cNvPr id="313" name="TextBox 312"/>
                      <p:cNvSpPr txBox="1"/>
                      <p:nvPr/>
                    </p:nvSpPr>
                    <p:spPr bwMode="auto">
                      <a:xfrm>
                        <a:off x="11381075" y="2856180"/>
                        <a:ext cx="658813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Import/export</a:t>
                        </a:r>
                      </a:p>
                    </p:txBody>
                  </p:sp>
                  <p:pic>
                    <p:nvPicPr>
                      <p:cNvPr id="314" name="Picture 212" descr="Storage (Azure).png"/>
                      <p:cNvPicPr>
                        <a:picLocks noChangeAspect="1"/>
                      </p:cNvPicPr>
                      <p:nvPr/>
                    </p:nvPicPr>
                    <p:blipFill>
                      <a:blip r:embed="rId49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0029" y="2856180"/>
                        <a:ext cx="286746" cy="286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3" name="Group 292"/>
                    <p:cNvGrpSpPr/>
                    <p:nvPr/>
                  </p:nvGrpSpPr>
                  <p:grpSpPr>
                    <a:xfrm>
                      <a:off x="11000752" y="1282977"/>
                      <a:ext cx="1039135" cy="317091"/>
                      <a:chOff x="11000752" y="1282977"/>
                      <a:chExt cx="1039135" cy="317091"/>
                    </a:xfrm>
                  </p:grpSpPr>
                  <p:sp>
                    <p:nvSpPr>
                      <p:cNvPr id="311" name="TextBox 310"/>
                      <p:cNvSpPr txBox="1"/>
                      <p:nvPr/>
                    </p:nvSpPr>
                    <p:spPr bwMode="auto">
                      <a:xfrm>
                        <a:off x="11381075" y="1291504"/>
                        <a:ext cx="658812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AD Privileged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Identity mgmt.</a:t>
                        </a:r>
                      </a:p>
                    </p:txBody>
                  </p:sp>
                  <p:pic>
                    <p:nvPicPr>
                      <p:cNvPr id="312" name="Picture 271"/>
                      <p:cNvPicPr>
                        <a:picLocks noChangeAspect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0752" y="1282977"/>
                        <a:ext cx="245301" cy="3170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10983175" y="2349115"/>
                      <a:ext cx="1058300" cy="301625"/>
                      <a:chOff x="10983175" y="2349115"/>
                      <a:chExt cx="1058300" cy="301625"/>
                    </a:xfrm>
                  </p:grpSpPr>
                  <p:sp>
                    <p:nvSpPr>
                      <p:cNvPr id="309" name="TextBox 308"/>
                      <p:cNvSpPr txBox="1"/>
                      <p:nvPr/>
                    </p:nvSpPr>
                    <p:spPr bwMode="auto">
                      <a:xfrm>
                        <a:off x="11381075" y="2349115"/>
                        <a:ext cx="660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Operational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insights</a:t>
                        </a:r>
                      </a:p>
                    </p:txBody>
                  </p:sp>
                  <p:pic>
                    <p:nvPicPr>
                      <p:cNvPr id="310" name="Picture 329" descr="Operational Insights.png"/>
                      <p:cNvPicPr>
                        <a:picLocks noChangeAspect="1"/>
                      </p:cNvPicPr>
                      <p:nvPr/>
                    </p:nvPicPr>
                    <p:blipFill>
                      <a:blip r:embed="rId51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3175" y="2349115"/>
                        <a:ext cx="280454" cy="280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295" name="Group 294"/>
                    <p:cNvGrpSpPr/>
                    <p:nvPr/>
                  </p:nvGrpSpPr>
                  <p:grpSpPr>
                    <a:xfrm>
                      <a:off x="10976538" y="777858"/>
                      <a:ext cx="1063349" cy="300038"/>
                      <a:chOff x="10976538" y="777858"/>
                      <a:chExt cx="1063349" cy="300038"/>
                    </a:xfrm>
                  </p:grpSpPr>
                  <p:sp>
                    <p:nvSpPr>
                      <p:cNvPr id="299" name="TextBox 298"/>
                      <p:cNvSpPr txBox="1"/>
                      <p:nvPr/>
                    </p:nvSpPr>
                    <p:spPr bwMode="auto">
                      <a:xfrm>
                        <a:off x="11381075" y="777858"/>
                        <a:ext cx="658812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Azure AD </a:t>
                        </a:r>
                        <a:b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</a:b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Connect Health</a:t>
                        </a:r>
                      </a:p>
                    </p:txBody>
                  </p:sp>
                  <p:grpSp>
                    <p:nvGrpSpPr>
                      <p:cNvPr id="300" name="Group 22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976538" y="777858"/>
                        <a:ext cx="293729" cy="278603"/>
                        <a:chOff x="10757647" y="1125048"/>
                        <a:chExt cx="293741" cy="279390"/>
                      </a:xfrm>
                    </p:grpSpPr>
                    <p:pic>
                      <p:nvPicPr>
                        <p:cNvPr id="301" name="Picture 221" descr="Azure Active Directory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0">
                          <a:duotone>
                            <a:srgbClr val="D2D2D2">
                              <a:shade val="45000"/>
                              <a:satMod val="135000"/>
                            </a:srgb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57647" y="1125048"/>
                          <a:ext cx="262077" cy="2620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sp>
                      <p:nvSpPr>
                        <p:cNvPr id="302" name="Heart 301"/>
                        <p:cNvSpPr/>
                        <p:nvPr/>
                      </p:nvSpPr>
                      <p:spPr bwMode="auto">
                        <a:xfrm>
                          <a:off x="10905290" y="1274695"/>
                          <a:ext cx="146056" cy="128950"/>
                        </a:xfrm>
                        <a:prstGeom prst="heart">
                          <a:avLst/>
                        </a:prstGeom>
                        <a:solidFill>
                          <a:srgbClr val="FFFFFF"/>
                        </a:solidFill>
                        <a:ln w="12700" cap="flat" cmpd="sng" algn="ctr">
                          <a:solidFill>
                            <a:srgbClr val="005695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lIns="182880" tIns="146304" rIns="182880" bIns="146304"/>
                        <a:lstStyle/>
                        <a:p>
                          <a:pPr marL="0" marR="0" lvl="0" indent="0" algn="ctr" defTabSz="932472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Light"/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grpSp>
                      <p:nvGrpSpPr>
                        <p:cNvPr id="303" name="Group 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911015" y="1312918"/>
                          <a:ext cx="107890" cy="50915"/>
                          <a:chOff x="11033154" y="1382736"/>
                          <a:chExt cx="155481" cy="72283"/>
                        </a:xfrm>
                      </p:grpSpPr>
                      <p:cxnSp>
                        <p:nvCxnSpPr>
                          <p:cNvPr id="304" name="Straight Connector 303"/>
                          <p:cNvCxnSpPr/>
                          <p:nvPr/>
                        </p:nvCxnSpPr>
                        <p:spPr>
                          <a:xfrm flipV="1">
                            <a:off x="11034055" y="1414354"/>
                            <a:ext cx="50333" cy="0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305" name="Straight Connector 304"/>
                          <p:cNvCxnSpPr/>
                          <p:nvPr/>
                        </p:nvCxnSpPr>
                        <p:spPr>
                          <a:xfrm flipV="1">
                            <a:off x="11139295" y="1418875"/>
                            <a:ext cx="50333" cy="0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306" name="Straight Connector 305"/>
                          <p:cNvCxnSpPr/>
                          <p:nvPr/>
                        </p:nvCxnSpPr>
                        <p:spPr>
                          <a:xfrm>
                            <a:off x="11114130" y="1382713"/>
                            <a:ext cx="0" cy="70062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307" name="Straight Connector 306"/>
                          <p:cNvCxnSpPr/>
                          <p:nvPr/>
                        </p:nvCxnSpPr>
                        <p:spPr>
                          <a:xfrm flipV="1">
                            <a:off x="11082100" y="1387233"/>
                            <a:ext cx="25166" cy="27121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308" name="Straight Connector 307"/>
                          <p:cNvCxnSpPr/>
                          <p:nvPr/>
                        </p:nvCxnSpPr>
                        <p:spPr>
                          <a:xfrm flipV="1">
                            <a:off x="11107266" y="1418875"/>
                            <a:ext cx="34318" cy="36161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005695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</p:grpSp>
                  </p:grpSp>
                </p:grpSp>
                <p:grpSp>
                  <p:nvGrpSpPr>
                    <p:cNvPr id="296" name="Group 295"/>
                    <p:cNvGrpSpPr/>
                    <p:nvPr/>
                  </p:nvGrpSpPr>
                  <p:grpSpPr>
                    <a:xfrm>
                      <a:off x="10979734" y="3881795"/>
                      <a:ext cx="1060154" cy="301625"/>
                      <a:chOff x="10979734" y="3881795"/>
                      <a:chExt cx="1060154" cy="301625"/>
                    </a:xfrm>
                  </p:grpSpPr>
                  <p:sp>
                    <p:nvSpPr>
                      <p:cNvPr id="297" name="TextBox 296"/>
                      <p:cNvSpPr txBox="1"/>
                      <p:nvPr/>
                    </p:nvSpPr>
                    <p:spPr>
                      <a:xfrm>
                        <a:off x="11381075" y="3881795"/>
                        <a:ext cx="6588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s="27971" rIns="0" bIns="0" anchor="ctr" anchorCtr="0"/>
                      <a:lstStyle>
                        <a:defPPr>
                          <a:defRPr lang="en-US"/>
                        </a:defPPr>
                        <a:lvl1pPr defTabSz="932317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defRPr sz="1000">
                            <a:gradFill>
                              <a:gsLst>
                                <a:gs pos="76250">
                                  <a:schemeClr val="bg1"/>
                                </a:gs>
                                <a:gs pos="31000">
                                  <a:schemeClr val="bg1"/>
                                </a:gs>
                              </a:gsLst>
                              <a:lin ang="5400000" scaled="0"/>
                            </a:gradFill>
                            <a:latin typeface="+mn-lt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defRPr>
                        </a:lvl1pPr>
                      </a:lstStyle>
                      <a:p>
                        <a:pPr marL="0" marR="0" lvl="0" indent="0" defTabSz="932317" eaLnBrk="0" fontAlgn="base" latinLnBrk="0" hangingPunct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 err="1">
                            <a:ln>
                              <a:noFill/>
                            </a:ln>
                            <a:gradFill>
                              <a:gsLst>
                                <a:gs pos="76250">
                                  <a:srgbClr val="FFFFFF"/>
                                </a:gs>
                                <a:gs pos="31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Arial Unicode MS" panose="020B0604020202020204" pitchFamily="34" charset="-128"/>
                            <a:cs typeface="Segoe UI Light" panose="020B0502040204020203" pitchFamily="34" charset="0"/>
                          </a:rPr>
                          <a:t>StorSimple</a:t>
                        </a:r>
                        <a:endPara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76250">
                                <a:srgbClr val="FFFFFF"/>
                              </a:gs>
                              <a:gs pos="31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Arial Unicode MS" panose="020B0604020202020204" pitchFamily="34" charset="-128"/>
                          <a:cs typeface="Segoe UI Light" panose="020B0502040204020203" pitchFamily="34" charset="0"/>
                        </a:endParaRPr>
                      </a:p>
                    </p:txBody>
                  </p:sp>
                  <p:pic>
                    <p:nvPicPr>
                      <p:cNvPr id="298" name="Picture 208" descr="StorSimple.png"/>
                      <p:cNvPicPr>
                        <a:picLocks noChangeAspect="1"/>
                      </p:cNvPicPr>
                      <p:nvPr/>
                    </p:nvPicPr>
                    <p:blipFill>
                      <a:blip r:embed="rId52">
                        <a:duotone>
                          <a:srgbClr val="D2D2D2">
                            <a:shade val="45000"/>
                            <a:satMod val="135000"/>
                          </a:srgb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9734" y="3881795"/>
                        <a:ext cx="28733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</p:grpSp>
            </p:grpSp>
          </p:grpSp>
        </p:grpSp>
        <p:grpSp>
          <p:nvGrpSpPr>
            <p:cNvPr id="264" name="Group 263"/>
            <p:cNvGrpSpPr/>
            <p:nvPr/>
          </p:nvGrpSpPr>
          <p:grpSpPr>
            <a:xfrm>
              <a:off x="-102722" y="5826055"/>
              <a:ext cx="12641920" cy="1282663"/>
              <a:chOff x="-102722" y="5826055"/>
              <a:chExt cx="12641920" cy="1282663"/>
            </a:xfrm>
          </p:grpSpPr>
          <p:sp>
            <p:nvSpPr>
              <p:cNvPr id="265" name="Rectangle 264"/>
              <p:cNvSpPr/>
              <p:nvPr/>
            </p:nvSpPr>
            <p:spPr bwMode="auto">
              <a:xfrm>
                <a:off x="-102722" y="5826055"/>
                <a:ext cx="12641920" cy="1282663"/>
              </a:xfrm>
              <a:prstGeom prst="rect">
                <a:avLst/>
              </a:prstGeom>
              <a:solidFill>
                <a:srgbClr val="002846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179285" tIns="91440" rIns="179285" bIns="143428"/>
              <a:lstStyle/>
              <a:p>
                <a:pPr marL="0" marR="0" lvl="0" indent="0" algn="ctr" defTabSz="913927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76250">
                          <a:srgbClr val="FFFFFF"/>
                        </a:gs>
                        <a:gs pos="31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Datacenter infrastructure (24 regions, 19 online)—More than AWS and Google combined</a:t>
                </a:r>
              </a:p>
            </p:txBody>
          </p:sp>
          <p:grpSp>
            <p:nvGrpSpPr>
              <p:cNvPr id="266" name="Group 265"/>
              <p:cNvGrpSpPr/>
              <p:nvPr/>
            </p:nvGrpSpPr>
            <p:grpSpPr>
              <a:xfrm>
                <a:off x="-19051" y="6247106"/>
                <a:ext cx="12493626" cy="814094"/>
                <a:chOff x="-19051" y="6476517"/>
                <a:chExt cx="12493626" cy="693589"/>
              </a:xfrm>
            </p:grpSpPr>
            <p:pic>
              <p:nvPicPr>
                <p:cNvPr id="267" name="Picture 2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6258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8" name="Picture 44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8913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9" name="Picture 45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1567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0" name="Picture 46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9691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1" name="Picture 47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2345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2" name="Picture 48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5000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3" name="Picture 49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7654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4" name="Picture 50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0309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5" name="Picture 51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2963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6" name="Picture 52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85618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7" name="Picture 53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8272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8" name="Picture 54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50927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9" name="Picture 56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33581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0" name="Picture 57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16236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1" name="Picture 58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051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2" name="Picture 59"/>
                <p:cNvPicPr>
                  <a:picLocks noChangeAspect="1"/>
                </p:cNvPicPr>
                <p:nvPr/>
              </p:nvPicPr>
              <p:blipFill>
                <a:blip r:embed="rId53">
                  <a:duotone>
                    <a:srgbClr val="D2D2D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604" y="6476517"/>
                  <a:ext cx="758339" cy="693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8593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hite with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6400799" cy="1982081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200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1pPr>
            <a:lvl2pPr marL="685800" indent="-28575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400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2pPr>
            <a:lvl3pPr marL="698500" indent="27305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2000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3pPr>
            <a:lvl4pPr marL="971550" indent="22860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4pPr>
            <a:lvl5pPr marL="1200150" indent="-22860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88" y="5326063"/>
            <a:ext cx="12434887" cy="1668462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327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84188" y="5600359"/>
            <a:ext cx="576262" cy="422275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9953" tIns="34976" rIns="69953" bIns="34976"/>
          <a:lstStyle/>
          <a:p>
            <a:pPr defTabSz="9327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224713" y="1943100"/>
            <a:ext cx="4313237" cy="3409950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7500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60450" y="5510788"/>
            <a:ext cx="11101388" cy="627864"/>
          </a:xfrm>
        </p:spPr>
        <p:txBody>
          <a:bodyPr/>
          <a:lstStyle>
            <a:lvl1pPr marL="0" indent="0">
              <a:buFontTx/>
              <a:buNone/>
              <a:defRPr sz="3200" baseline="0">
                <a:gradFill>
                  <a:gsLst>
                    <a:gs pos="15000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6833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lue with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6400799" cy="1982081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200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  <a:lvl2pPr marL="685800" indent="-28575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400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2pPr>
            <a:lvl3pPr marL="698500" indent="27305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2000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3pPr>
            <a:lvl4pPr marL="971550" indent="22860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4pPr>
            <a:lvl5pPr marL="1200150" indent="-22860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88" y="5326063"/>
            <a:ext cx="12434887" cy="1668462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327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84188" y="5600359"/>
            <a:ext cx="576262" cy="422275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9953" tIns="34976" rIns="69953" bIns="34976"/>
          <a:lstStyle/>
          <a:p>
            <a:pPr defTabSz="9327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224713" y="1943100"/>
            <a:ext cx="4313237" cy="3409950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3750">
                      <a:schemeClr val="tx1"/>
                    </a:gs>
                    <a:gs pos="3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60450" y="5510788"/>
            <a:ext cx="11101388" cy="627864"/>
          </a:xfrm>
        </p:spPr>
        <p:txBody>
          <a:bodyPr/>
          <a:lstStyle>
            <a:lvl1pPr marL="0" indent="0">
              <a:buFontTx/>
              <a:buNone/>
              <a:defRPr sz="3200" baseline="0">
                <a:gradFill>
                  <a:gsLst>
                    <a:gs pos="15000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36950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Grey with bullets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6400799" cy="1982081"/>
          </a:xfrm>
        </p:spPr>
        <p:txBody>
          <a:bodyPr wrap="square">
            <a:spAutoFit/>
          </a:bodyPr>
          <a:lstStyle>
            <a:lvl1pPr marL="400050" indent="-400050">
              <a:spcBef>
                <a:spcPts val="1224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200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  <a:lvl2pPr marL="685800" indent="-28575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400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2pPr>
            <a:lvl3pPr marL="698500" indent="27305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2000"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3pPr>
            <a:lvl4pPr marL="971550" indent="22860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4pPr>
            <a:lvl5pPr marL="1200150" indent="-22860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8250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88" y="5326063"/>
            <a:ext cx="12434887" cy="1668462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327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84188" y="5600359"/>
            <a:ext cx="576262" cy="422275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69953" tIns="34976" rIns="69953" bIns="34976"/>
          <a:lstStyle/>
          <a:p>
            <a:pPr defTabSz="9327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224713" y="1943100"/>
            <a:ext cx="4313237" cy="3409950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3750">
                      <a:schemeClr val="tx1"/>
                    </a:gs>
                    <a:gs pos="3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60450" y="5510788"/>
            <a:ext cx="11101388" cy="627864"/>
          </a:xfrm>
        </p:spPr>
        <p:txBody>
          <a:bodyPr/>
          <a:lstStyle>
            <a:lvl1pPr marL="0" indent="0">
              <a:buFontTx/>
              <a:buNone/>
              <a:defRPr sz="3200" baseline="0">
                <a:gradFill>
                  <a:gsLst>
                    <a:gs pos="15000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Potential highlight or call to action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60148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1292662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4000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2" descr="cropped16x9_co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3" y="0"/>
            <a:ext cx="6215062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668463"/>
            <a:ext cx="5943598" cy="572464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64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Green">
    <p:bg>
      <p:bgPr>
        <a:solidFill>
          <a:srgbClr val="89C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96897"/>
            <a:ext cx="5943599" cy="1292662"/>
          </a:xfrm>
        </p:spPr>
        <p:txBody>
          <a:bodyPr/>
          <a:lstStyle>
            <a:lvl1pPr marL="0" indent="0">
              <a:buNone/>
              <a:defRPr sz="4000">
                <a:gradFill>
                  <a:gsLst>
                    <a:gs pos="6250">
                      <a:schemeClr val="bg1"/>
                    </a:gs>
                    <a:gs pos="47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73750">
                      <a:schemeClr val="bg1"/>
                    </a:gs>
                    <a:gs pos="36000">
                      <a:schemeClr val="bg1"/>
                    </a:gs>
                  </a:gsLst>
                  <a:lin ang="5400000" scaled="0"/>
                </a:gradFill>
              </a:defRPr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2" descr="cropped16x9_co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3" y="0"/>
            <a:ext cx="6215062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74638" y="1668463"/>
            <a:ext cx="5852160" cy="572464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0000">
                      <a:schemeClr val="bg1"/>
                    </a:gs>
                    <a:gs pos="4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78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1292662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4000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668463"/>
            <a:ext cx="5943598" cy="572464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3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Alt. Grey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1292662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4000" spc="0" dirty="0">
                <a:gradFill>
                  <a:gsLst>
                    <a:gs pos="81250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cs typeface="+mn-cs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668463"/>
            <a:ext cx="5943598" cy="572464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4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60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45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Content with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34888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600"/>
            </a:lvl1pPr>
            <a:lvl2pPr marL="342900" indent="0">
              <a:buFontTx/>
              <a:buNone/>
              <a:defRPr/>
            </a:lvl2pPr>
            <a:lvl3pPr marL="571500" indent="0">
              <a:buFontTx/>
              <a:buNone/>
              <a:defRPr/>
            </a:lvl3pPr>
            <a:lvl4pPr marL="800100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54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55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theme" Target="../theme/theme10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8.xml"/><Relationship Id="rId18" Type="http://schemas.openxmlformats.org/officeDocument/2006/relationships/slideLayout" Target="../slideLayouts/slideLayout213.xml"/><Relationship Id="rId26" Type="http://schemas.openxmlformats.org/officeDocument/2006/relationships/image" Target="../media/image89.png"/><Relationship Id="rId3" Type="http://schemas.openxmlformats.org/officeDocument/2006/relationships/slideLayout" Target="../slideLayouts/slideLayout198.xml"/><Relationship Id="rId21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12.xml"/><Relationship Id="rId25" Type="http://schemas.openxmlformats.org/officeDocument/2006/relationships/theme" Target="../theme/theme11.xml"/><Relationship Id="rId2" Type="http://schemas.openxmlformats.org/officeDocument/2006/relationships/slideLayout" Target="../slideLayouts/slideLayout197.xml"/><Relationship Id="rId16" Type="http://schemas.openxmlformats.org/officeDocument/2006/relationships/slideLayout" Target="../slideLayouts/slideLayout211.xml"/><Relationship Id="rId20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2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10.xml"/><Relationship Id="rId23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05.xml"/><Relationship Id="rId19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9.xml"/><Relationship Id="rId22" Type="http://schemas.openxmlformats.org/officeDocument/2006/relationships/slideLayout" Target="../slideLayouts/slideLayout21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32.xml"/><Relationship Id="rId18" Type="http://schemas.openxmlformats.org/officeDocument/2006/relationships/slideLayout" Target="../slideLayouts/slideLayout237.xml"/><Relationship Id="rId26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22.xml"/><Relationship Id="rId21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31.xml"/><Relationship Id="rId17" Type="http://schemas.openxmlformats.org/officeDocument/2006/relationships/slideLayout" Target="../slideLayouts/slideLayout236.xml"/><Relationship Id="rId25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35.xml"/><Relationship Id="rId20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30.xml"/><Relationship Id="rId2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24.xml"/><Relationship Id="rId15" Type="http://schemas.openxmlformats.org/officeDocument/2006/relationships/slideLayout" Target="../slideLayouts/slideLayout234.xml"/><Relationship Id="rId23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29.xml"/><Relationship Id="rId19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8.xml"/><Relationship Id="rId14" Type="http://schemas.openxmlformats.org/officeDocument/2006/relationships/slideLayout" Target="../slideLayouts/slideLayout233.xml"/><Relationship Id="rId22" Type="http://schemas.openxmlformats.org/officeDocument/2006/relationships/slideLayout" Target="../slideLayouts/slideLayout241.xml"/><Relationship Id="rId27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8.xml"/><Relationship Id="rId3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47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8.xml"/><Relationship Id="rId13" Type="http://schemas.openxmlformats.org/officeDocument/2006/relationships/slideLayout" Target="../slideLayouts/slideLayout273.xml"/><Relationship Id="rId18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7.xml"/><Relationship Id="rId12" Type="http://schemas.openxmlformats.org/officeDocument/2006/relationships/slideLayout" Target="../slideLayouts/slideLayout272.xml"/><Relationship Id="rId17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62.xml"/><Relationship Id="rId16" Type="http://schemas.openxmlformats.org/officeDocument/2006/relationships/slideLayout" Target="../slideLayouts/slideLayout276.xml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65.xml"/><Relationship Id="rId15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70.xml"/><Relationship Id="rId19" Type="http://schemas.openxmlformats.org/officeDocument/2006/relationships/theme" Target="../theme/theme14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Relationship Id="rId14" Type="http://schemas.openxmlformats.org/officeDocument/2006/relationships/slideLayout" Target="../slideLayouts/slideLayout2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image" Target="../media/image10.png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theme" Target="../theme/theme6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99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  <p:sldLayoutId id="2147484534" r:id="rId19"/>
    <p:sldLayoutId id="2147484535" r:id="rId20"/>
    <p:sldLayoutId id="2147484536" r:id="rId21"/>
    <p:sldLayoutId id="2147484537" r:id="rId22"/>
    <p:sldLayoutId id="2147484538" r:id="rId23"/>
    <p:sldLayoutId id="2147484539" r:id="rId24"/>
    <p:sldLayoutId id="2147484540" r:id="rId25"/>
    <p:sldLayoutId id="2147484541" r:id="rId26"/>
    <p:sldLayoutId id="2147484542" r:id="rId27"/>
    <p:sldLayoutId id="2147484543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59" r:id="rId15"/>
    <p:sldLayoutId id="2147484560" r:id="rId16"/>
    <p:sldLayoutId id="2147484561" r:id="rId17"/>
    <p:sldLayoutId id="2147484562" r:id="rId18"/>
    <p:sldLayoutId id="2147484563" r:id="rId19"/>
    <p:sldLayoutId id="2147484564" r:id="rId20"/>
    <p:sldLayoutId id="2147484565" r:id="rId21"/>
    <p:sldLayoutId id="2147484566" r:id="rId22"/>
    <p:sldLayoutId id="2147484567" r:id="rId23"/>
    <p:sldLayoutId id="2147484569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9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3" r:id="rId1"/>
    <p:sldLayoutId id="2147484584" r:id="rId2"/>
    <p:sldLayoutId id="2147484585" r:id="rId3"/>
    <p:sldLayoutId id="2147484586" r:id="rId4"/>
    <p:sldLayoutId id="2147484587" r:id="rId5"/>
    <p:sldLayoutId id="2147484588" r:id="rId6"/>
    <p:sldLayoutId id="2147484589" r:id="rId7"/>
    <p:sldLayoutId id="2147484590" r:id="rId8"/>
    <p:sldLayoutId id="2147484591" r:id="rId9"/>
    <p:sldLayoutId id="2147484592" r:id="rId10"/>
    <p:sldLayoutId id="2147484593" r:id="rId11"/>
    <p:sldLayoutId id="2147484594" r:id="rId12"/>
    <p:sldLayoutId id="2147484595" r:id="rId13"/>
    <p:sldLayoutId id="2147484596" r:id="rId14"/>
    <p:sldLayoutId id="2147484597" r:id="rId15"/>
    <p:sldLayoutId id="2147484598" r:id="rId16"/>
    <p:sldLayoutId id="2147484599" r:id="rId17"/>
    <p:sldLayoutId id="2147484600" r:id="rId18"/>
    <p:sldLayoutId id="2147484601" r:id="rId19"/>
    <p:sldLayoutId id="2147484602" r:id="rId20"/>
    <p:sldLayoutId id="2147484603" r:id="rId21"/>
    <p:sldLayoutId id="2147484604" r:id="rId22"/>
    <p:sldLayoutId id="2147484605" r:id="rId23"/>
    <p:sldLayoutId id="2147484606" r:id="rId24"/>
    <p:sldLayoutId id="2147484607" r:id="rId25"/>
    <p:sldLayoutId id="214748460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AAA821-8533-4D79-921A-89705B4B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717BB-5DED-4F2C-8445-CC24CDD13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5EA67-71ED-4DA6-BC6F-F2FF87397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60B2E-960E-4334-B2AC-30B91CD3EB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957E-76D1-4610-9E89-F9B902346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24D8A-CDE7-4BB9-A659-23E92927C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4C336-E986-40A0-94A6-79289384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45" r:id="rId12"/>
    <p:sldLayoutId id="2147484646" r:id="rId13"/>
    <p:sldLayoutId id="2147484647" r:id="rId14"/>
    <p:sldLayoutId id="2147484648" r:id="rId15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7" r:id="rId1"/>
    <p:sldLayoutId id="2147484628" r:id="rId2"/>
    <p:sldLayoutId id="2147484629" r:id="rId3"/>
    <p:sldLayoutId id="2147484630" r:id="rId4"/>
    <p:sldLayoutId id="2147484631" r:id="rId5"/>
    <p:sldLayoutId id="2147484632" r:id="rId6"/>
    <p:sldLayoutId id="2147484633" r:id="rId7"/>
    <p:sldLayoutId id="2147484634" r:id="rId8"/>
    <p:sldLayoutId id="2147484635" r:id="rId9"/>
    <p:sldLayoutId id="2147484636" r:id="rId10"/>
    <p:sldLayoutId id="2147484637" r:id="rId11"/>
    <p:sldLayoutId id="2147484638" r:id="rId12"/>
    <p:sldLayoutId id="2147484639" r:id="rId13"/>
    <p:sldLayoutId id="2147484640" r:id="rId14"/>
    <p:sldLayoutId id="2147484641" r:id="rId15"/>
    <p:sldLayoutId id="2147484642" r:id="rId16"/>
    <p:sldLayoutId id="2147484643" r:id="rId17"/>
    <p:sldLayoutId id="214748464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-111928" y="6469062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9" y="1212851"/>
            <a:ext cx="11887200" cy="20923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11928" y="6444127"/>
            <a:ext cx="1913776" cy="56064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@KevinRemde</a:t>
            </a:r>
          </a:p>
        </p:txBody>
      </p:sp>
    </p:spTree>
    <p:extLst>
      <p:ext uri="{BB962C8B-B14F-4D97-AF65-F5344CB8AC3E}">
        <p14:creationId xmlns:p14="http://schemas.microsoft.com/office/powerpoint/2010/main" val="32295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4" r:id="rId7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xStyles>
    <p:titleStyle>
      <a:lvl1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lang="en-US" sz="5399" kern="1200" spc="-102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itchFamily="34" charset="-128"/>
          <a:cs typeface="Segoe UI" pitchFamily="34" charset="0"/>
        </a:defRPr>
      </a:lvl1pPr>
      <a:lvl2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2pPr>
      <a:lvl3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3pPr>
      <a:lvl4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4pPr>
      <a:lvl5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5pPr>
      <a:lvl6pPr marL="457112"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6pPr>
      <a:lvl7pPr marL="914224"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7pPr>
      <a:lvl8pPr marL="1371336"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8pPr>
      <a:lvl9pPr marL="1828449"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9pPr>
    </p:titleStyle>
    <p:bodyStyle>
      <a:lvl1pPr marL="342834" indent="-342834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3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itchFamily="34" charset="-128"/>
          <a:cs typeface="+mn-cs"/>
        </a:defRPr>
      </a:lvl1pPr>
      <a:lvl2pPr marL="584088" indent="-241253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4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2pPr>
      <a:lvl3pPr marL="799946" indent="-228557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3pPr>
      <a:lvl4pPr marL="1028503" indent="-228557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4pPr>
      <a:lvl5pPr marL="1257058" indent="-228557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5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  <p:sldLayoutId id="2147484387" r:id="rId12"/>
    <p:sldLayoutId id="2147484388" r:id="rId13"/>
    <p:sldLayoutId id="2147484389" r:id="rId14"/>
    <p:sldLayoutId id="2147484390" r:id="rId15"/>
    <p:sldLayoutId id="2147484391" r:id="rId16"/>
    <p:sldLayoutId id="2147484392" r:id="rId17"/>
    <p:sldLayoutId id="2147484393" r:id="rId18"/>
    <p:sldLayoutId id="2147484394" r:id="rId19"/>
    <p:sldLayoutId id="214748439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  <p:sldLayoutId id="2147484413" r:id="rId17"/>
    <p:sldLayoutId id="2147484414" r:id="rId18"/>
    <p:sldLayoutId id="2147484415" r:id="rId19"/>
    <p:sldLayoutId id="2147484416" r:id="rId20"/>
    <p:sldLayoutId id="2147484417" r:id="rId21"/>
    <p:sldLayoutId id="2147484418" r:id="rId22"/>
    <p:sldLayoutId id="2147484419" r:id="rId23"/>
    <p:sldLayoutId id="2147484420" r:id="rId24"/>
    <p:sldLayoutId id="2147484421" r:id="rId25"/>
    <p:sldLayoutId id="2147484422" r:id="rId26"/>
    <p:sldLayoutId id="2147484423" r:id="rId27"/>
    <p:sldLayoutId id="2147484424" r:id="rId28"/>
    <p:sldLayoutId id="2147484425" r:id="rId29"/>
    <p:sldLayoutId id="2147484426" r:id="rId30"/>
    <p:sldLayoutId id="2147484427" r:id="rId31"/>
    <p:sldLayoutId id="2147484428" r:id="rId32"/>
    <p:sldLayoutId id="2147484429" r:id="rId33"/>
    <p:sldLayoutId id="2147484430" r:id="rId34"/>
    <p:sldLayoutId id="2147484431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74638" y="6689365"/>
            <a:ext cx="3937000" cy="1371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32742" rtl="0" eaLnBrk="1" latinLnBrk="0" hangingPunct="1">
              <a:defRPr lang="en-US" sz="900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595101" y="6689365"/>
            <a:ext cx="566737" cy="1371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900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2" baseline="0" dirty="0" smtClean="0">
          <a:ln w="3175">
            <a:noFill/>
          </a:ln>
          <a:solidFill>
            <a:schemeClr val="bg1">
              <a:lumMod val="50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  <p15:guide id="23" pos="173">
          <p15:clr>
            <a:srgbClr val="5ACBF0"/>
          </p15:clr>
        </p15:guide>
        <p15:guide id="24">
          <p15:clr>
            <a:srgbClr val="F26B43"/>
          </p15:clr>
        </p15:guide>
        <p15:guide id="25" pos="7834">
          <p15:clr>
            <a:srgbClr val="F26B43"/>
          </p15:clr>
        </p15:guide>
        <p15:guide id="26" orient="horz" pos="4406">
          <p15:clr>
            <a:srgbClr val="F26B43"/>
          </p15:clr>
        </p15:guide>
        <p15:guide id="27" orient="horz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9" y="1212851"/>
            <a:ext cx="11887200" cy="20923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14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470" r:id="rId2"/>
    <p:sldLayoutId id="2147484471" r:id="rId3"/>
    <p:sldLayoutId id="2147484472" r:id="rId4"/>
    <p:sldLayoutId id="2147484473" r:id="rId5"/>
    <p:sldLayoutId id="2147484474" r:id="rId6"/>
    <p:sldLayoutId id="2147484476" r:id="rId7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xStyles>
    <p:titleStyle>
      <a:lvl1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lang="en-US" sz="5399" kern="1200" spc="-102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itchFamily="34" charset="-128"/>
          <a:cs typeface="Segoe UI" pitchFamily="34" charset="0"/>
        </a:defRPr>
      </a:lvl1pPr>
      <a:lvl2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2pPr>
      <a:lvl3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3pPr>
      <a:lvl4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4pPr>
      <a:lvl5pPr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5pPr>
      <a:lvl6pPr marL="457112"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6pPr>
      <a:lvl7pPr marL="914224"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7pPr>
      <a:lvl8pPr marL="1371336"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8pPr>
      <a:lvl9pPr marL="1828449" algn="l" defTabSz="931684" rtl="0" fontAlgn="base">
        <a:lnSpc>
          <a:spcPct val="90000"/>
        </a:lnSpc>
        <a:spcBef>
          <a:spcPct val="0"/>
        </a:spcBef>
        <a:spcAft>
          <a:spcPct val="0"/>
        </a:spcAft>
        <a:defRPr sz="5399">
          <a:solidFill>
            <a:schemeClr val="tx1"/>
          </a:solidFill>
          <a:latin typeface="Segoe UI Light" pitchFamily="34" charset="0"/>
          <a:ea typeface="MS PGothic" pitchFamily="34" charset="-128"/>
        </a:defRPr>
      </a:lvl9pPr>
    </p:titleStyle>
    <p:bodyStyle>
      <a:lvl1pPr marL="342834" indent="-342834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3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itchFamily="34" charset="-128"/>
          <a:cs typeface="+mn-cs"/>
        </a:defRPr>
      </a:lvl1pPr>
      <a:lvl2pPr marL="584088" indent="-241253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4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2pPr>
      <a:lvl3pPr marL="799946" indent="-228557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3pPr>
      <a:lvl4pPr marL="1028503" indent="-228557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4pPr>
      <a:lvl5pPr marL="1257058" indent="-228557" algn="l" defTabSz="931684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0864" y="1044098"/>
              <a:ext cx="2705442" cy="629236"/>
              <a:chOff x="1584344" y="4543426"/>
              <a:chExt cx="2705442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14644">
                          <a:schemeClr val="tx1"/>
                        </a:gs>
                        <a:gs pos="42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10042">
                        <a:schemeClr val="tx1"/>
                      </a:gs>
                      <a:gs pos="39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rgbClr val="3076B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</a:t>
                </a:r>
                <a:r>
                  <a:rPr lang="en-US" sz="50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G:140 B:0</a:t>
                </a:r>
                <a:endParaRPr lang="en-US" sz="500" dirty="0">
                  <a:gradFill>
                    <a:gsLst>
                      <a:gs pos="1674">
                        <a:srgbClr val="000000"/>
                      </a:gs>
                      <a:gs pos="46862">
                        <a:schemeClr val="tx1">
                          <a:lumMod val="50000"/>
                        </a:schemeClr>
                      </a:gs>
                      <a:gs pos="7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004B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G:75 B:28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49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495" r:id="rId18"/>
    <p:sldLayoutId id="2147484496" r:id="rId19"/>
    <p:sldLayoutId id="2147484497" r:id="rId20"/>
    <p:sldLayoutId id="2147484498" r:id="rId21"/>
    <p:sldLayoutId id="2147484499" r:id="rId22"/>
    <p:sldLayoutId id="2147484500" r:id="rId23"/>
    <p:sldLayoutId id="2147484501" r:id="rId24"/>
    <p:sldLayoutId id="2147484502" r:id="rId25"/>
    <p:sldLayoutId id="2147484503" r:id="rId26"/>
    <p:sldLayoutId id="2147484504" r:id="rId27"/>
    <p:sldLayoutId id="2147484505" r:id="rId28"/>
    <p:sldLayoutId id="2147484506" r:id="rId29"/>
    <p:sldLayoutId id="2147484507" r:id="rId30"/>
    <p:sldLayoutId id="2147484508" r:id="rId31"/>
    <p:sldLayoutId id="2147484509" r:id="rId32"/>
    <p:sldLayoutId id="2147484510" r:id="rId33"/>
    <p:sldLayoutId id="2147484511" r:id="rId34"/>
    <p:sldLayoutId id="2147484512" r:id="rId35"/>
    <p:sldLayoutId id="2147484513" r:id="rId36"/>
    <p:sldLayoutId id="2147484514" r:id="rId3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s://azure.com/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7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www.docker.com/community-edition" TargetMode="External"/><Relationship Id="rId10" Type="http://schemas.openxmlformats.org/officeDocument/2006/relationships/image" Target="../media/image107.png"/><Relationship Id="rId4" Type="http://schemas.openxmlformats.org/officeDocument/2006/relationships/hyperlink" Target="https://docs.microsoft.com/en-us/cli/azure/install-azure-cli?view=azure-cli-latest" TargetMode="External"/><Relationship Id="rId9" Type="http://schemas.openxmlformats.org/officeDocument/2006/relationships/image" Target="../media/image10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3.xml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openhack/minecraft-server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7.xml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openhack/minecraft-serv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hyperlink" Target="https://azure.microsoft.com/en-us/services/container-instanc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9.xml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9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9.xml"/><Relationship Id="rId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9.xml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openhack/minecraft-server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7.xml"/><Relationship Id="rId5" Type="http://schemas.openxmlformats.org/officeDocument/2006/relationships/image" Target="../media/image132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azure-files-dynamic-pv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7.xml"/><Relationship Id="rId5" Type="http://schemas.openxmlformats.org/officeDocument/2006/relationships/image" Target="../media/image132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982662"/>
            <a:ext cx="12268199" cy="3581400"/>
          </a:xfrm>
        </p:spPr>
        <p:txBody>
          <a:bodyPr/>
          <a:lstStyle/>
          <a:p>
            <a:r>
              <a:rPr lang="en-US" sz="4800" dirty="0"/>
              <a:t>Kubernetes workshop  @ Linux Root conference</a:t>
            </a:r>
            <a:br>
              <a:rPr lang="en-US" dirty="0"/>
            </a:br>
            <a:br>
              <a:rPr lang="en-US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5961" y="2506662"/>
            <a:ext cx="9036476" cy="1828007"/>
          </a:xfrm>
        </p:spPr>
        <p:txBody>
          <a:bodyPr/>
          <a:lstStyle/>
          <a:p>
            <a:r>
              <a:rPr lang="en-US" dirty="0"/>
              <a:t>Viktor Tsykunov</a:t>
            </a:r>
          </a:p>
          <a:p>
            <a:endParaRPr lang="en-US" sz="2400" dirty="0"/>
          </a:p>
          <a:p>
            <a:r>
              <a:rPr lang="en-US" sz="2400" dirty="0"/>
              <a:t>Software Engineering Lead </a:t>
            </a:r>
          </a:p>
          <a:p>
            <a:r>
              <a:rPr lang="en-US" sz="2400" dirty="0"/>
              <a:t>Commercial Software Engineering </a:t>
            </a:r>
          </a:p>
          <a:p>
            <a:endParaRPr lang="en-US" sz="2400" dirty="0"/>
          </a:p>
          <a:p>
            <a:r>
              <a:rPr lang="en-US" dirty="0"/>
              <a:t>vtsykun@microsoft.com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Technology heterogeneity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88318" y="301267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169164" y="301267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189538" y="29638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561637" y="300637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067686" y="302566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47138" y="3025664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460159" y="1626865"/>
            <a:ext cx="4114800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24" name="Cylinder 23"/>
          <p:cNvSpPr/>
          <p:nvPr/>
        </p:nvSpPr>
        <p:spPr bwMode="auto">
          <a:xfrm>
            <a:off x="1265237" y="5402261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Doc DB</a:t>
            </a:r>
          </a:p>
        </p:txBody>
      </p:sp>
      <p:sp>
        <p:nvSpPr>
          <p:cNvPr id="25" name="Cylinder 24"/>
          <p:cNvSpPr/>
          <p:nvPr/>
        </p:nvSpPr>
        <p:spPr bwMode="auto">
          <a:xfrm>
            <a:off x="3070864" y="5353222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Azure SQL</a:t>
            </a:r>
          </a:p>
        </p:txBody>
      </p:sp>
      <p:sp>
        <p:nvSpPr>
          <p:cNvPr id="26" name="Cylinder 25"/>
          <p:cNvSpPr/>
          <p:nvPr/>
        </p:nvSpPr>
        <p:spPr bwMode="auto">
          <a:xfrm>
            <a:off x="10790237" y="5322217"/>
            <a:ext cx="681288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Redis</a:t>
            </a:r>
          </a:p>
        </p:txBody>
      </p:sp>
      <p:sp>
        <p:nvSpPr>
          <p:cNvPr id="27" name="Cylinder 26"/>
          <p:cNvSpPr/>
          <p:nvPr/>
        </p:nvSpPr>
        <p:spPr bwMode="auto">
          <a:xfrm>
            <a:off x="5380037" y="5358007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Azure SQL</a:t>
            </a:r>
          </a:p>
        </p:txBody>
      </p:sp>
      <p:sp>
        <p:nvSpPr>
          <p:cNvPr id="28" name="Cylinder 27"/>
          <p:cNvSpPr/>
          <p:nvPr/>
        </p:nvSpPr>
        <p:spPr bwMode="auto">
          <a:xfrm>
            <a:off x="3551237" y="4411661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Redis</a:t>
            </a:r>
          </a:p>
        </p:txBody>
      </p:sp>
      <p:sp>
        <p:nvSpPr>
          <p:cNvPr id="40" name="Cylinder 39"/>
          <p:cNvSpPr/>
          <p:nvPr/>
        </p:nvSpPr>
        <p:spPr bwMode="auto">
          <a:xfrm>
            <a:off x="7442446" y="5358007"/>
            <a:ext cx="756991" cy="838201"/>
          </a:xfrm>
          <a:prstGeom prst="can">
            <a:avLst>
              <a:gd name="adj" fmla="val 26666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My SQL</a:t>
            </a:r>
          </a:p>
        </p:txBody>
      </p:sp>
      <p:sp>
        <p:nvSpPr>
          <p:cNvPr id="41" name="Cylinder 40"/>
          <p:cNvSpPr/>
          <p:nvPr/>
        </p:nvSpPr>
        <p:spPr bwMode="auto">
          <a:xfrm>
            <a:off x="9077748" y="5282221"/>
            <a:ext cx="762000" cy="83820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Doc DB</a:t>
            </a:r>
          </a:p>
        </p:txBody>
      </p:sp>
      <p:cxnSp>
        <p:nvCxnSpPr>
          <p:cNvPr id="62" name="Straight Arrow Connector 61"/>
          <p:cNvCxnSpPr>
            <a:stCxn id="11" idx="2"/>
            <a:endCxn id="24" idx="1"/>
          </p:cNvCxnSpPr>
          <p:nvPr/>
        </p:nvCxnSpPr>
        <p:spPr>
          <a:xfrm>
            <a:off x="1639186" y="3787666"/>
            <a:ext cx="7051" cy="16145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8" idx="1"/>
          </p:cNvCxnSpPr>
          <p:nvPr/>
        </p:nvCxnSpPr>
        <p:spPr>
          <a:xfrm flipH="1">
            <a:off x="3932237" y="3768376"/>
            <a:ext cx="1" cy="6432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25" idx="1"/>
          </p:cNvCxnSpPr>
          <p:nvPr/>
        </p:nvCxnSpPr>
        <p:spPr>
          <a:xfrm>
            <a:off x="3451864" y="3768376"/>
            <a:ext cx="0" cy="158484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" idx="2"/>
            <a:endCxn id="27" idx="1"/>
          </p:cNvCxnSpPr>
          <p:nvPr/>
        </p:nvCxnSpPr>
        <p:spPr>
          <a:xfrm flipH="1">
            <a:off x="5761037" y="3725863"/>
            <a:ext cx="1" cy="16321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40" idx="1"/>
          </p:cNvCxnSpPr>
          <p:nvPr/>
        </p:nvCxnSpPr>
        <p:spPr>
          <a:xfrm>
            <a:off x="7797796" y="3802062"/>
            <a:ext cx="23146" cy="15559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2"/>
          </p:cNvCxnSpPr>
          <p:nvPr/>
        </p:nvCxnSpPr>
        <p:spPr>
          <a:xfrm>
            <a:off x="9418638" y="3787665"/>
            <a:ext cx="0" cy="150559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8" idx="2"/>
            <a:endCxn id="26" idx="1"/>
          </p:cNvCxnSpPr>
          <p:nvPr/>
        </p:nvCxnSpPr>
        <p:spPr>
          <a:xfrm flipH="1">
            <a:off x="11130881" y="3768376"/>
            <a:ext cx="2256" cy="15538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172788"/>
            <a:ext cx="814745" cy="8147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175" y="2125662"/>
            <a:ext cx="814745" cy="814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916" y="2354262"/>
            <a:ext cx="1643243" cy="73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7837" y="2506662"/>
            <a:ext cx="1066800" cy="533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275" y="2430462"/>
            <a:ext cx="1158404" cy="74602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941" y="2446435"/>
            <a:ext cx="1158404" cy="7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60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Optimized Scaling and resilience 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246437" y="264466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438794" y="266715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975650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879557" y="266715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355346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21421" y="2667154"/>
            <a:ext cx="1143000" cy="7395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21421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77072" y="266715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777072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4092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80979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8086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2464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91960" y="355543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422664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739639" y="447877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067731" y="35734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063475" y="446016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52731" y="2531993"/>
            <a:ext cx="2626001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611002" y="2551268"/>
            <a:ext cx="2674036" cy="277479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149943" y="2531992"/>
            <a:ext cx="1361498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246437" y="1605568"/>
            <a:ext cx="5633120" cy="5517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0297514" y="2531992"/>
            <a:ext cx="1360240" cy="192816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795795" y="2551268"/>
            <a:ext cx="1335331" cy="19088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367347" y="2598983"/>
            <a:ext cx="1285893" cy="8983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252479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118650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5669780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Independent deployment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246437" y="264466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438794" y="266715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975650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879557" y="266715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355346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21421" y="2667154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21421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77072" y="266715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777072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4092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80979" y="2659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8086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246437" y="35734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91960" y="355543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739639" y="447877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067731" y="35734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063475" y="446016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52731" y="2531993"/>
            <a:ext cx="2626001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611002" y="2551268"/>
            <a:ext cx="2674036" cy="277479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149943" y="2531992"/>
            <a:ext cx="1361498" cy="18727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0297514" y="2531992"/>
            <a:ext cx="1360240" cy="192816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795795" y="2551268"/>
            <a:ext cx="1335331" cy="19088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367347" y="2598983"/>
            <a:ext cx="1285893" cy="898335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422664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246437" y="1605568"/>
            <a:ext cx="5633120" cy="5517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252479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7118650" y="1733138"/>
            <a:ext cx="163233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7434116" y="2667151"/>
            <a:ext cx="1143000" cy="76200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New Shipping</a:t>
            </a:r>
          </a:p>
        </p:txBody>
      </p:sp>
    </p:spTree>
    <p:extLst>
      <p:ext uri="{BB962C8B-B14F-4D97-AF65-F5344CB8AC3E}">
        <p14:creationId xmlns:p14="http://schemas.microsoft.com/office/powerpoint/2010/main" val="152953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Distributed development </a:t>
            </a:r>
            <a:br>
              <a:rPr lang="en-US" sz="4800" dirty="0">
                <a:solidFill>
                  <a:schemeClr val="tx1"/>
                </a:solidFill>
              </a:rPr>
            </a:b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560637" y="229855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675437" y="2278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49274" y="229855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866437" y="229061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541837" y="229855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85237" y="2278062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0" name="Cylinder 9"/>
          <p:cNvSpPr/>
          <p:nvPr/>
        </p:nvSpPr>
        <p:spPr bwMode="auto">
          <a:xfrm>
            <a:off x="579437" y="3954463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48" name="Cylinder 47"/>
          <p:cNvSpPr/>
          <p:nvPr/>
        </p:nvSpPr>
        <p:spPr bwMode="auto">
          <a:xfrm>
            <a:off x="2560637" y="3954463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49" name="Cylinder 48"/>
          <p:cNvSpPr/>
          <p:nvPr/>
        </p:nvSpPr>
        <p:spPr bwMode="auto">
          <a:xfrm>
            <a:off x="4579936" y="3954463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50" name="Cylinder 49"/>
          <p:cNvSpPr/>
          <p:nvPr/>
        </p:nvSpPr>
        <p:spPr bwMode="auto">
          <a:xfrm>
            <a:off x="6751637" y="3954462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51" name="Cylinder 50"/>
          <p:cNvSpPr/>
          <p:nvPr/>
        </p:nvSpPr>
        <p:spPr bwMode="auto">
          <a:xfrm>
            <a:off x="8961437" y="3954462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sp>
        <p:nvSpPr>
          <p:cNvPr id="52" name="Cylinder 51"/>
          <p:cNvSpPr/>
          <p:nvPr/>
        </p:nvSpPr>
        <p:spPr bwMode="auto">
          <a:xfrm>
            <a:off x="10942637" y="3965575"/>
            <a:ext cx="1066800" cy="68579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Source Code</a:t>
            </a:r>
          </a:p>
        </p:txBody>
      </p:sp>
      <p:cxnSp>
        <p:nvCxnSpPr>
          <p:cNvPr id="24" name="Straight Arrow Connector 23"/>
          <p:cNvCxnSpPr>
            <a:stCxn id="9" idx="2"/>
            <a:endCxn id="10" idx="1"/>
          </p:cNvCxnSpPr>
          <p:nvPr/>
        </p:nvCxnSpPr>
        <p:spPr>
          <a:xfrm flipH="1">
            <a:off x="1112837" y="3060551"/>
            <a:ext cx="7937" cy="8939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104907" y="3052613"/>
            <a:ext cx="7937" cy="8939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5" idx="2"/>
          </p:cNvCxnSpPr>
          <p:nvPr/>
        </p:nvCxnSpPr>
        <p:spPr>
          <a:xfrm>
            <a:off x="5113337" y="3060551"/>
            <a:ext cx="9006" cy="8843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" idx="2"/>
          </p:cNvCxnSpPr>
          <p:nvPr/>
        </p:nvCxnSpPr>
        <p:spPr>
          <a:xfrm>
            <a:off x="7246937" y="3040063"/>
            <a:ext cx="0" cy="91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452587" y="3036888"/>
            <a:ext cx="0" cy="91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476037" y="3040062"/>
            <a:ext cx="0" cy="91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44292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" y="2735262"/>
            <a:ext cx="123444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Operational challenges </a:t>
            </a:r>
          </a:p>
        </p:txBody>
      </p:sp>
    </p:spTree>
    <p:extLst>
      <p:ext uri="{BB962C8B-B14F-4D97-AF65-F5344CB8AC3E}">
        <p14:creationId xmlns:p14="http://schemas.microsoft.com/office/powerpoint/2010/main" val="6490463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Monolith deployment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341118" y="1831474"/>
            <a:ext cx="2942664" cy="3183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20162" y="296644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12789" y="3986606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981418" y="297447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0162" y="400600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07133" y="193614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006275" y="193490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682675" y="1848504"/>
            <a:ext cx="3036596" cy="3166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897820" y="298347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390447" y="4003636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359076" y="299150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897820" y="402303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884791" y="195317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383933" y="195193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8103578" y="1881923"/>
            <a:ext cx="2968493" cy="3183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240189" y="296644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9732816" y="3986606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9701445" y="2974475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8240189" y="400600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8227160" y="193614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9726302" y="193490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1319364" y="5790789"/>
            <a:ext cx="976826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Hypervisor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341118" y="6255702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Physical machine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319364" y="5318768"/>
            <a:ext cx="317170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923332" y="5293239"/>
            <a:ext cx="317170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606475" y="5325876"/>
            <a:ext cx="317170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5756" y="1362443"/>
            <a:ext cx="20574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instance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52356" y="1333441"/>
            <a:ext cx="20574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instance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75670" y="1324445"/>
            <a:ext cx="20574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instance 3</a:t>
            </a:r>
          </a:p>
        </p:txBody>
      </p:sp>
    </p:spTree>
    <p:extLst>
      <p:ext uri="{BB962C8B-B14F-4D97-AF65-F5344CB8AC3E}">
        <p14:creationId xmlns:p14="http://schemas.microsoft.com/office/powerpoint/2010/main" val="13436210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Monolith deployment artifacts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313237" y="2851155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605927" y="2865539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79395" y="2240089"/>
            <a:ext cx="2617284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313237" y="3690020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588465" y="3621189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0996" y="2881317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63686" y="2895701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32297" y="2217070"/>
            <a:ext cx="2617284" cy="5032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70996" y="3720182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146224" y="3651351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758652" y="2867029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9051342" y="2881413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715754" y="2239393"/>
            <a:ext cx="2617284" cy="473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58652" y="3705894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9033880" y="3637063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69607" y="2049463"/>
            <a:ext cx="2942664" cy="25146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071591" y="2049462"/>
            <a:ext cx="2942664" cy="251460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562548" y="2049462"/>
            <a:ext cx="2942664" cy="251460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9578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55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Microservice on virtual machines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08133" y="5040943"/>
            <a:ext cx="11096504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Hypervisor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11892" y="5478656"/>
            <a:ext cx="11092745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Physical machine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219199" y="4568922"/>
            <a:ext cx="2463213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8656637" y="4549016"/>
            <a:ext cx="2463213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779728" y="4576030"/>
            <a:ext cx="2463213" cy="34622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1219199" y="2847996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511889" y="2862380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1142999" y="2274903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1219199" y="3686861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2494427" y="3618030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112837" y="2169238"/>
            <a:ext cx="2697162" cy="230357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800599" y="2847996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6093289" y="2862380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4724399" y="2274902"/>
            <a:ext cx="2617284" cy="427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800599" y="3686861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6075827" y="3618030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4694237" y="2169238"/>
            <a:ext cx="2697162" cy="230357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8656637" y="2845297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9949327" y="2859681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8580437" y="2272203"/>
            <a:ext cx="2617284" cy="4304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archive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8656637" y="3684162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9931865" y="3615331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8550275" y="2169239"/>
            <a:ext cx="2697162" cy="230087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194252" y="1820862"/>
            <a:ext cx="26352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Catalog service Instance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725181" y="1822737"/>
            <a:ext cx="26352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Catalog service Instance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612165" y="1827606"/>
            <a:ext cx="26352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Catalog service Instance</a:t>
            </a:r>
          </a:p>
        </p:txBody>
      </p:sp>
    </p:spTree>
    <p:extLst>
      <p:ext uri="{BB962C8B-B14F-4D97-AF65-F5344CB8AC3E}">
        <p14:creationId xmlns:p14="http://schemas.microsoft.com/office/powerpoint/2010/main" val="38077332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Containers to the rescue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808037" y="4858422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Host OS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08037" y="5265102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Physical machine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8037" y="4411609"/>
            <a:ext cx="9753919" cy="3657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Container Engine</a:t>
            </a: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19422" y="1516063"/>
            <a:ext cx="2929516" cy="26669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327" y="3714497"/>
            <a:ext cx="167640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48698" y="2254402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141388" y="2268786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72498" y="1681309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file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48698" y="3093267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23926" y="3024436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24" name="Rectangle: Rounded Corners 23"/>
          <p:cNvSpPr/>
          <p:nvPr/>
        </p:nvSpPr>
        <p:spPr bwMode="auto">
          <a:xfrm>
            <a:off x="4237037" y="1496242"/>
            <a:ext cx="2929516" cy="26669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92666" y="3694676"/>
            <a:ext cx="167640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466313" y="2234581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5759003" y="2248965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390113" y="1661488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file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466313" y="3073446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741541" y="3004615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  <p:sp>
        <p:nvSpPr>
          <p:cNvPr id="49" name="Rectangle: Rounded Corners 48"/>
          <p:cNvSpPr/>
          <p:nvPr/>
        </p:nvSpPr>
        <p:spPr bwMode="auto">
          <a:xfrm>
            <a:off x="7781662" y="1488293"/>
            <a:ext cx="2929516" cy="26669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5567" y="3686727"/>
            <a:ext cx="167640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8010938" y="2226632"/>
            <a:ext cx="1143000" cy="6176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App Server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9303628" y="2241016"/>
            <a:ext cx="1143000" cy="609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7934738" y="1653539"/>
            <a:ext cx="2617284" cy="4277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Deployment file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8010938" y="3065497"/>
            <a:ext cx="1143000" cy="656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Env variables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9286166" y="2996666"/>
            <a:ext cx="1143000" cy="7142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Files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Folders</a:t>
            </a:r>
          </a:p>
        </p:txBody>
      </p:sp>
    </p:spTree>
    <p:extLst>
      <p:ext uri="{BB962C8B-B14F-4D97-AF65-F5344CB8AC3E}">
        <p14:creationId xmlns:p14="http://schemas.microsoft.com/office/powerpoint/2010/main" val="355048609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Union Filesystem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Central Registry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Easy-to-use tooling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000" y="4052876"/>
            <a:ext cx="4560061" cy="12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41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7BEF-8310-4494-9508-1569FAE0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14105"/>
            <a:ext cx="10724938" cy="760978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AF6B-EA18-465A-B360-99A6AFC0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143086"/>
            <a:ext cx="10724938" cy="4437962"/>
          </a:xfrm>
        </p:spPr>
        <p:txBody>
          <a:bodyPr/>
          <a:lstStyle/>
          <a:p>
            <a:r>
              <a:rPr lang="en-US" dirty="0"/>
              <a:t>Activate Azure Trial or Azure Pass: </a:t>
            </a:r>
            <a:r>
              <a:rPr lang="en-US" dirty="0">
                <a:hlinkClick r:id="rId3"/>
              </a:rPr>
              <a:t>https://azure.com</a:t>
            </a:r>
            <a:r>
              <a:rPr lang="en-US" dirty="0"/>
              <a:t> </a:t>
            </a:r>
          </a:p>
          <a:p>
            <a:r>
              <a:rPr lang="en-US" dirty="0"/>
              <a:t>Install Azure CLI: </a:t>
            </a:r>
            <a:r>
              <a:rPr lang="en-US" dirty="0">
                <a:hlinkClick r:id="rId4"/>
              </a:rPr>
              <a:t>https://docs.microsoft.com/en-us/cli/azure/install-azure-cli</a:t>
            </a:r>
            <a:endParaRPr lang="en-US" dirty="0"/>
          </a:p>
          <a:p>
            <a:r>
              <a:rPr lang="en-US" dirty="0"/>
              <a:t>Make sure Docker is running on your PC. If not download and install it from </a:t>
            </a:r>
            <a:r>
              <a:rPr lang="en-US" dirty="0">
                <a:hlinkClick r:id="rId5"/>
              </a:rPr>
              <a:t>https://www.docker.com/community-edition</a:t>
            </a:r>
            <a:r>
              <a:rPr lang="en-US" dirty="0"/>
              <a:t> </a:t>
            </a:r>
          </a:p>
          <a:p>
            <a:r>
              <a:rPr lang="en-US" dirty="0"/>
              <a:t>Have your favorite code editor ready. </a:t>
            </a:r>
          </a:p>
          <a:p>
            <a:pPr lvl="1"/>
            <a:r>
              <a:rPr lang="en-US" dirty="0"/>
              <a:t>For me it’s Visual Studio Code: </a:t>
            </a:r>
            <a:r>
              <a:rPr lang="en-US" dirty="0">
                <a:hlinkClick r:id="rId6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0963B-7053-4D78-9AC6-A26287295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109" y="4746032"/>
            <a:ext cx="3050390" cy="42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F13E6-513E-4C52-880A-6B5C5864F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874" y="5562756"/>
            <a:ext cx="1625579" cy="594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8BECB-F87E-4858-90AD-5F65BE4AA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769" y="4818451"/>
            <a:ext cx="2710378" cy="466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F3AC5-4A06-4883-A9E2-72E1F0F58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4894" y="5577649"/>
            <a:ext cx="2771904" cy="5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8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6710" y="4681804"/>
            <a:ext cx="705422" cy="41218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5866710" y="3685103"/>
            <a:ext cx="705422" cy="41218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5866710" y="2718938"/>
            <a:ext cx="705422" cy="41218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Arrow Connector 27"/>
          <p:cNvCxnSpPr>
            <a:stCxn id="4" idx="7"/>
            <a:endCxn id="26" idx="1"/>
          </p:cNvCxnSpPr>
          <p:nvPr/>
        </p:nvCxnSpPr>
        <p:spPr>
          <a:xfrm flipV="1">
            <a:off x="4140209" y="2925029"/>
            <a:ext cx="1726501" cy="6703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6"/>
            <a:endCxn id="23" idx="1"/>
          </p:cNvCxnSpPr>
          <p:nvPr/>
        </p:nvCxnSpPr>
        <p:spPr>
          <a:xfrm flipV="1">
            <a:off x="4274120" y="3891194"/>
            <a:ext cx="1592590" cy="27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5"/>
            <a:endCxn id="20" idx="1"/>
          </p:cNvCxnSpPr>
          <p:nvPr/>
        </p:nvCxnSpPr>
        <p:spPr>
          <a:xfrm>
            <a:off x="4140209" y="4241919"/>
            <a:ext cx="1726501" cy="6459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146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87375" y="4530431"/>
            <a:ext cx="1064092" cy="714925"/>
            <a:chOff x="5687375" y="3561167"/>
            <a:chExt cx="1064092" cy="714925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87375" y="3533730"/>
            <a:ext cx="1064092" cy="714925"/>
            <a:chOff x="5687375" y="3561167"/>
            <a:chExt cx="1064092" cy="714925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87375" y="2567565"/>
            <a:ext cx="1064092" cy="714925"/>
            <a:chOff x="5687375" y="3561167"/>
            <a:chExt cx="1064092" cy="714925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55134" y="5405013"/>
            <a:ext cx="172357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Containers</a:t>
            </a:r>
          </a:p>
        </p:txBody>
      </p:sp>
      <p:cxnSp>
        <p:nvCxnSpPr>
          <p:cNvPr id="27" name="Straight Arrow Connector 26"/>
          <p:cNvCxnSpPr>
            <a:stCxn id="16" idx="3"/>
            <a:endCxn id="19" idx="1"/>
          </p:cNvCxnSpPr>
          <p:nvPr/>
        </p:nvCxnSpPr>
        <p:spPr>
          <a:xfrm flipV="1">
            <a:off x="4678705" y="4887894"/>
            <a:ext cx="1008670" cy="8310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865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860342" y="4530431"/>
            <a:ext cx="1064092" cy="714925"/>
            <a:chOff x="5687375" y="3561167"/>
            <a:chExt cx="1064092" cy="714925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60342" y="3533730"/>
            <a:ext cx="1064092" cy="714925"/>
            <a:chOff x="5687375" y="3561167"/>
            <a:chExt cx="1064092" cy="71492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60342" y="2567565"/>
            <a:ext cx="1064092" cy="714925"/>
            <a:chOff x="5687375" y="3561167"/>
            <a:chExt cx="1064092" cy="714925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68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Adoption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9720" y="3461430"/>
            <a:ext cx="914400" cy="914400"/>
            <a:chOff x="898032" y="5437033"/>
            <a:chExt cx="514655" cy="496666"/>
          </a:xfrm>
        </p:grpSpPr>
        <p:sp>
          <p:nvSpPr>
            <p:cNvPr id="4" name="Smiley Face 3"/>
            <p:cNvSpPr/>
            <p:nvPr/>
          </p:nvSpPr>
          <p:spPr bwMode="auto">
            <a:xfrm>
              <a:off x="898032" y="5437033"/>
              <a:ext cx="514655" cy="496666"/>
            </a:xfrm>
            <a:prstGeom prst="smileyFace">
              <a:avLst>
                <a:gd name="adj" fmla="val -615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 bwMode="auto">
            <a:xfrm flipV="1">
              <a:off x="1025647" y="5617056"/>
              <a:ext cx="268050" cy="225903"/>
            </a:xfrm>
            <a:prstGeom prst="blockArc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Bevel 8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8636804" y="2368962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860342" y="4530431"/>
            <a:ext cx="1064092" cy="714925"/>
            <a:chOff x="5687375" y="3561167"/>
            <a:chExt cx="1064092" cy="714925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60342" y="3533730"/>
            <a:ext cx="1064092" cy="714925"/>
            <a:chOff x="5687375" y="3561167"/>
            <a:chExt cx="1064092" cy="71492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60342" y="2567565"/>
            <a:ext cx="1064092" cy="714925"/>
            <a:chOff x="5687375" y="3561167"/>
            <a:chExt cx="1064092" cy="714925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69" y="2287557"/>
            <a:ext cx="584672" cy="7086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42192" y="2567565"/>
            <a:ext cx="2333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Application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4581" y="3461430"/>
            <a:ext cx="2333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7314" y="4355295"/>
            <a:ext cx="272090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Operating System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4581" y="5245356"/>
            <a:ext cx="2333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Server</a:t>
            </a:r>
          </a:p>
        </p:txBody>
      </p:sp>
      <p:cxnSp>
        <p:nvCxnSpPr>
          <p:cNvPr id="23" name="Straight Arrow Connector 22"/>
          <p:cNvCxnSpPr>
            <a:stCxn id="19" idx="3"/>
          </p:cNvCxnSpPr>
          <p:nvPr/>
        </p:nvCxnSpPr>
        <p:spPr>
          <a:xfrm>
            <a:off x="7375828" y="2881497"/>
            <a:ext cx="1663849" cy="122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</p:cNvCxnSpPr>
          <p:nvPr/>
        </p:nvCxnSpPr>
        <p:spPr>
          <a:xfrm>
            <a:off x="7358217" y="3775362"/>
            <a:ext cx="1502125" cy="122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</p:cNvCxnSpPr>
          <p:nvPr/>
        </p:nvCxnSpPr>
        <p:spPr>
          <a:xfrm>
            <a:off x="7358217" y="4669227"/>
            <a:ext cx="1278587" cy="125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</p:cNvCxnSpPr>
          <p:nvPr/>
        </p:nvCxnSpPr>
        <p:spPr>
          <a:xfrm>
            <a:off x="7358217" y="5559288"/>
            <a:ext cx="80650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Sprawl</a:t>
            </a:r>
          </a:p>
        </p:txBody>
      </p:sp>
      <p:sp>
        <p:nvSpPr>
          <p:cNvPr id="34" name="Bevel 33"/>
          <p:cNvSpPr/>
          <p:nvPr/>
        </p:nvSpPr>
        <p:spPr bwMode="auto">
          <a:xfrm>
            <a:off x="8164722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vel 43"/>
          <p:cNvSpPr/>
          <p:nvPr/>
        </p:nvSpPr>
        <p:spPr bwMode="auto">
          <a:xfrm>
            <a:off x="5013768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Bevel 53"/>
          <p:cNvSpPr/>
          <p:nvPr/>
        </p:nvSpPr>
        <p:spPr bwMode="auto">
          <a:xfrm>
            <a:off x="1857913" y="1903563"/>
            <a:ext cx="2455333" cy="4030134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2329995" y="2341524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ounded Rectangle 64"/>
          <p:cNvSpPr/>
          <p:nvPr/>
        </p:nvSpPr>
        <p:spPr bwMode="auto">
          <a:xfrm>
            <a:off x="5496120" y="2368962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09388" y="4530431"/>
            <a:ext cx="1064092" cy="714925"/>
            <a:chOff x="5687375" y="3561167"/>
            <a:chExt cx="1064092" cy="714925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709388" y="3533730"/>
            <a:ext cx="1064092" cy="714925"/>
            <a:chOff x="5687375" y="3561167"/>
            <a:chExt cx="1064092" cy="714925"/>
          </a:xfrm>
        </p:grpSpPr>
        <p:sp>
          <p:nvSpPr>
            <p:cNvPr id="49" name="Rounded Rectangle 4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09388" y="2567565"/>
            <a:ext cx="1064092" cy="714925"/>
            <a:chOff x="5687375" y="3561167"/>
            <a:chExt cx="1064092" cy="714925"/>
          </a:xfrm>
        </p:grpSpPr>
        <p:sp>
          <p:nvSpPr>
            <p:cNvPr id="52" name="Rounded Rectangle 5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553533" y="4530431"/>
            <a:ext cx="1064092" cy="714925"/>
            <a:chOff x="5687375" y="3561167"/>
            <a:chExt cx="1064092" cy="714925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553533" y="3533730"/>
            <a:ext cx="1064092" cy="714925"/>
            <a:chOff x="5687375" y="3561167"/>
            <a:chExt cx="1064092" cy="714925"/>
          </a:xfrm>
        </p:grpSpPr>
        <p:sp>
          <p:nvSpPr>
            <p:cNvPr id="59" name="Rounded Rectangle 5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553533" y="2567565"/>
            <a:ext cx="1064092" cy="714925"/>
            <a:chOff x="5687375" y="3561167"/>
            <a:chExt cx="1064092" cy="714925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6" name="Rounded Rectangle 65"/>
          <p:cNvSpPr/>
          <p:nvPr/>
        </p:nvSpPr>
        <p:spPr bwMode="auto">
          <a:xfrm>
            <a:off x="8636804" y="2368961"/>
            <a:ext cx="1511168" cy="3099335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860342" y="4530431"/>
            <a:ext cx="1064092" cy="714925"/>
            <a:chOff x="5687375" y="3561167"/>
            <a:chExt cx="1064092" cy="714925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860342" y="3533730"/>
            <a:ext cx="1064092" cy="714925"/>
            <a:chOff x="5687375" y="3561167"/>
            <a:chExt cx="1064092" cy="714925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860342" y="2567565"/>
            <a:ext cx="1064092" cy="714925"/>
            <a:chOff x="5687375" y="3561167"/>
            <a:chExt cx="1064092" cy="714925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69" y="2287557"/>
            <a:ext cx="584672" cy="70869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65" y="2276705"/>
            <a:ext cx="584672" cy="70869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296" y="2248977"/>
            <a:ext cx="741319" cy="74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7795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C866-B9AE-4964-ADA5-8F62A852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#0 – Let’s crate 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030A-7783-4E03-8E4F-64755FE1A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Carte simple web application: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Documentation: </a:t>
            </a:r>
            <a:r>
              <a:rPr lang="en-US" u="sng" dirty="0"/>
              <a:t>https://docs.docker.com/get-started/part2/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D014E-D227-4349-B92F-DBD23737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39" y="2440504"/>
            <a:ext cx="5483020" cy="2737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3936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D92F-67D3-4829-832F-6FE86B42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8" y="80955"/>
            <a:ext cx="10724938" cy="735073"/>
          </a:xfrm>
        </p:spPr>
        <p:txBody>
          <a:bodyPr/>
          <a:lstStyle/>
          <a:p>
            <a:r>
              <a:rPr lang="en-US" dirty="0"/>
              <a:t>Challenge #0.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BC6B-586A-4A26-A47E-BAFF7FF88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218" y="1045704"/>
            <a:ext cx="4701875" cy="4052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48" dirty="0"/>
              <a:t>2. app.py -&gt; </a:t>
            </a:r>
          </a:p>
          <a:p>
            <a:pPr marL="990884" lvl="1" indent="-524586">
              <a:buFont typeface="+mj-lt"/>
              <a:buAutoNum type="arabicPeriod"/>
            </a:pPr>
            <a:endParaRPr lang="en-US" sz="204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99A713-AC81-4D42-82A6-A4CA3F2D6478}"/>
              </a:ext>
            </a:extLst>
          </p:cNvPr>
          <p:cNvSpPr/>
          <p:nvPr/>
        </p:nvSpPr>
        <p:spPr>
          <a:xfrm>
            <a:off x="493088" y="2609012"/>
            <a:ext cx="6217356" cy="3936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Use an official Python runtime as a parent image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python:2.7-slim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Set the working directory to /app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/app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Copy the current directory contents into the container at /app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. /app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Install any needed packages specified in requirements.txt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pip install --trusted-host pypi.python.org -r requirements.txt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Make port 80 available to the world outside this container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EXPOSE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80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Define environment variable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NAME World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Run app.py when the container launches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CMD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"python"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"app.py"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01C6FD-E098-444C-BAC9-3A4D88FFCF8E}"/>
              </a:ext>
            </a:extLst>
          </p:cNvPr>
          <p:cNvSpPr txBox="1">
            <a:spLocks/>
          </p:cNvSpPr>
          <p:nvPr/>
        </p:nvSpPr>
        <p:spPr>
          <a:xfrm>
            <a:off x="493088" y="1097752"/>
            <a:ext cx="4701875" cy="1661200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4586" indent="-524586" defTabSz="932597">
              <a:spcBef>
                <a:spcPts val="1020"/>
              </a:spcBef>
              <a:buFont typeface="+mj-lt"/>
              <a:buAutoNum type="arabicPeriod"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Crate empty folder</a:t>
            </a:r>
          </a:p>
          <a:p>
            <a:pPr marL="524586" indent="-524586" defTabSz="932597">
              <a:spcBef>
                <a:spcPts val="1020"/>
              </a:spcBef>
              <a:buFont typeface="+mj-lt"/>
              <a:buAutoNum type="arabicPeriod"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Create 3 files: </a:t>
            </a:r>
          </a:p>
          <a:p>
            <a:pPr marL="990884" lvl="1" indent="-524586" defTabSz="932597">
              <a:spcBef>
                <a:spcPts val="510"/>
              </a:spcBef>
              <a:buFont typeface="+mj-lt"/>
              <a:buAutoNum type="arabicPeriod"/>
            </a:pPr>
            <a:r>
              <a:rPr lang="en-US" sz="2448" dirty="0" err="1">
                <a:solidFill>
                  <a:prstClr val="black"/>
                </a:solidFill>
                <a:latin typeface="Calibri" panose="020F0502020204030204"/>
              </a:rPr>
              <a:t>Dockerfile</a:t>
            </a: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 -&gt;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6DEBB-2F86-4A54-ACD3-E3FD9F30B786}"/>
              </a:ext>
            </a:extLst>
          </p:cNvPr>
          <p:cNvSpPr/>
          <p:nvPr/>
        </p:nvSpPr>
        <p:spPr>
          <a:xfrm>
            <a:off x="6885307" y="1409653"/>
            <a:ext cx="4760163" cy="31683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flask </a:t>
            </a:r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Flask</a:t>
            </a: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os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socket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app = Flask(__name__)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app.route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"/"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defTabSz="932597"/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hello():</a:t>
            </a:r>
          </a:p>
          <a:p>
            <a:pPr defTabSz="932597"/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html =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"&lt;h3&gt;Hello {name}!&lt;/h3&gt;"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 defTabSz="932597"/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"&lt;b&gt;Hostname:&lt;/b&gt; {hostname}&lt;</a:t>
            </a:r>
            <a:r>
              <a:rPr lang="en-US" sz="1224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/&gt;"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html.format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os.getenv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"world"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), hostname=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socket.gethostname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__name__ ==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"__main__"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app.run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(host=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'0.0.0.0'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port=</a:t>
            </a:r>
            <a:r>
              <a:rPr lang="en-US" sz="1224" dirty="0">
                <a:solidFill>
                  <a:srgbClr val="09885A"/>
                </a:solidFill>
                <a:latin typeface="Consolas" panose="020B0609020204030204" pitchFamily="49" charset="0"/>
              </a:rPr>
              <a:t>80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C5C233-EAA3-45B0-9F67-16B3FE066CF5}"/>
              </a:ext>
            </a:extLst>
          </p:cNvPr>
          <p:cNvSpPr txBox="1">
            <a:spLocks/>
          </p:cNvSpPr>
          <p:nvPr/>
        </p:nvSpPr>
        <p:spPr>
          <a:xfrm>
            <a:off x="6555010" y="4517298"/>
            <a:ext cx="4701875" cy="492452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298" lvl="1" indent="0" defTabSz="932597">
              <a:spcBef>
                <a:spcPts val="510"/>
              </a:spcBef>
              <a:buNone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3. requirements.txt -&gt; </a:t>
            </a:r>
          </a:p>
          <a:p>
            <a:pPr marL="466298" lvl="1" indent="0" defTabSz="932597">
              <a:spcBef>
                <a:spcPts val="510"/>
              </a:spcBef>
              <a:buNone/>
            </a:pPr>
            <a:endParaRPr lang="en-US" sz="244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12DC7-6375-4C3F-AC0E-C81BE01BD89F}"/>
              </a:ext>
            </a:extLst>
          </p:cNvPr>
          <p:cNvSpPr/>
          <p:nvPr/>
        </p:nvSpPr>
        <p:spPr>
          <a:xfrm>
            <a:off x="6885306" y="4922581"/>
            <a:ext cx="4760163" cy="38230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Flask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3A726-DD53-4E74-A2F7-12B352413794}"/>
              </a:ext>
            </a:extLst>
          </p:cNvPr>
          <p:cNvSpPr txBox="1">
            <a:spLocks/>
          </p:cNvSpPr>
          <p:nvPr/>
        </p:nvSpPr>
        <p:spPr>
          <a:xfrm>
            <a:off x="6814067" y="5333325"/>
            <a:ext cx="4701875" cy="49245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97">
              <a:spcBef>
                <a:spcPts val="1020"/>
              </a:spcBef>
              <a:buNone/>
            </a:pPr>
            <a:r>
              <a:rPr lang="en-US" sz="2856" dirty="0">
                <a:solidFill>
                  <a:prstClr val="black"/>
                </a:solidFill>
                <a:latin typeface="Calibri" panose="020F0502020204030204"/>
              </a:rPr>
              <a:t>3. Crate and run container: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6C6C6-A999-444A-B5C7-61DFA9B80449}"/>
              </a:ext>
            </a:extLst>
          </p:cNvPr>
          <p:cNvSpPr/>
          <p:nvPr/>
        </p:nvSpPr>
        <p:spPr>
          <a:xfrm>
            <a:off x="6814067" y="5819754"/>
            <a:ext cx="4831402" cy="6704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&gt;docker build -t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friendlyhello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.</a:t>
            </a:r>
          </a:p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&gt;docker run -p 4000:80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friendlyhello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2501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#1 – running Minecraft server on the local PC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026511"/>
          </a:xfrm>
        </p:spPr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Prepared Minecraft Server Docker container is available at: </a:t>
            </a:r>
            <a:r>
              <a:rPr lang="en-US" dirty="0">
                <a:hlinkClick r:id="rId3"/>
              </a:rPr>
              <a:t>https://hub.docker.com/r/openhack/minecraft-server/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566" r="3724" b="8167"/>
          <a:stretch/>
        </p:blipFill>
        <p:spPr>
          <a:xfrm>
            <a:off x="2566718" y="2452941"/>
            <a:ext cx="6952134" cy="41610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3025954" y="5043506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7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#1 –Solution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Check docket is running:</a:t>
            </a:r>
          </a:p>
          <a:p>
            <a:pPr marL="990884" lvl="1" indent="-524586">
              <a:buFont typeface="+mj-lt"/>
              <a:buAutoNum type="arabicPeriod"/>
            </a:pPr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Launch Minecraft:</a:t>
            </a:r>
          </a:p>
          <a:p>
            <a:pPr marL="466298" lvl="1" indent="0">
              <a:buNone/>
            </a:pPr>
            <a:r>
              <a:rPr lang="en-US" dirty="0"/>
              <a:t>&gt; docker pull </a:t>
            </a:r>
            <a:r>
              <a:rPr lang="en-US" dirty="0" err="1"/>
              <a:t>openhack</a:t>
            </a:r>
            <a:r>
              <a:rPr lang="en-US" dirty="0"/>
              <a:t>/</a:t>
            </a:r>
            <a:r>
              <a:rPr lang="en-US" dirty="0" err="1"/>
              <a:t>minecraft</a:t>
            </a:r>
            <a:r>
              <a:rPr lang="en-US" dirty="0"/>
              <a:t>-server</a:t>
            </a:r>
          </a:p>
          <a:p>
            <a:pPr marL="466298" lvl="1" indent="0">
              <a:buNone/>
            </a:pPr>
            <a:r>
              <a:rPr lang="en-US" dirty="0"/>
              <a:t>&gt; docker run -d -p 25565:25565 -e EULA=TRUE </a:t>
            </a:r>
            <a:r>
              <a:rPr lang="en-US" dirty="0" err="1"/>
              <a:t>openhack</a:t>
            </a:r>
            <a:r>
              <a:rPr lang="en-US" dirty="0"/>
              <a:t>/</a:t>
            </a:r>
            <a:r>
              <a:rPr lang="en-US" dirty="0" err="1"/>
              <a:t>minecraft</a:t>
            </a:r>
            <a:r>
              <a:rPr lang="en-US" dirty="0"/>
              <a:t>-server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7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 – running Minecraft server in the Cloud 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628818"/>
          </a:xfrm>
        </p:spPr>
        <p:txBody>
          <a:bodyPr>
            <a:normAutofit fontScale="92500" lnSpcReduction="20000"/>
          </a:bodyPr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Prepared Minecraft Server Docker container is available at: 	</a:t>
            </a:r>
            <a:r>
              <a:rPr lang="en-US" dirty="0">
                <a:hlinkClick r:id="rId3"/>
              </a:rPr>
              <a:t>https://hub.docker.com/r/openhack/minecraft-server/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Use Azure Container Instances: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https://azure.microsoft.com/en-us/services/container-instances/</a:t>
            </a:r>
            <a:r>
              <a:rPr lang="en-US" dirty="0"/>
              <a:t> 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8" t="566" r="3724" b="8167"/>
          <a:stretch/>
        </p:blipFill>
        <p:spPr>
          <a:xfrm>
            <a:off x="6387802" y="3693172"/>
            <a:ext cx="4893547" cy="29289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6678651" y="5479045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B7DBA6-7516-4072-B08E-CE175DBA6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125" y="3693172"/>
            <a:ext cx="5013103" cy="29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" y="2735262"/>
            <a:ext cx="123444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Introduction</a:t>
            </a:r>
          </a:p>
          <a:p>
            <a:pPr algn="ctr"/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Microservice Architectural Style</a:t>
            </a:r>
          </a:p>
        </p:txBody>
      </p:sp>
    </p:spTree>
    <p:extLst>
      <p:ext uri="{BB962C8B-B14F-4D97-AF65-F5344CB8AC3E}">
        <p14:creationId xmlns:p14="http://schemas.microsoft.com/office/powerpoint/2010/main" val="379016000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 –Solution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Login to Azure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az</a:t>
            </a:r>
            <a:r>
              <a:rPr lang="en-US" dirty="0"/>
              <a:t> 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Save some defaults: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az</a:t>
            </a:r>
            <a:r>
              <a:rPr lang="en-US" dirty="0"/>
              <a:t> configure –defaults location=</a:t>
            </a:r>
            <a:r>
              <a:rPr lang="en-US" dirty="0" err="1"/>
              <a:t>westus</a:t>
            </a:r>
            <a:r>
              <a:rPr lang="en-US" dirty="0"/>
              <a:t> group=</a:t>
            </a:r>
            <a:r>
              <a:rPr lang="en-US" dirty="0" err="1"/>
              <a:t>LinuxConf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  Crate new Resource Group (aka Folder)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az</a:t>
            </a:r>
            <a:r>
              <a:rPr lang="en-US" dirty="0"/>
              <a:t> group create -l </a:t>
            </a:r>
            <a:r>
              <a:rPr lang="en-US" dirty="0" err="1"/>
              <a:t>westus</a:t>
            </a:r>
            <a:r>
              <a:rPr lang="en-US" dirty="0"/>
              <a:t> -n </a:t>
            </a:r>
            <a:r>
              <a:rPr lang="en-US" dirty="0" err="1"/>
              <a:t>LinuxConf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Crate Minecraft server instance: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az</a:t>
            </a:r>
            <a:r>
              <a:rPr lang="en-US" dirty="0"/>
              <a:t> container create --name </a:t>
            </a:r>
            <a:r>
              <a:rPr lang="en-US" dirty="0" err="1"/>
              <a:t>minecraft</a:t>
            </a:r>
            <a:r>
              <a:rPr lang="en-US" dirty="0"/>
              <a:t> --image </a:t>
            </a:r>
            <a:r>
              <a:rPr lang="en-US" dirty="0" err="1"/>
              <a:t>openhack</a:t>
            </a:r>
            <a:r>
              <a:rPr lang="en-US" dirty="0"/>
              <a:t>/</a:t>
            </a:r>
            <a:r>
              <a:rPr lang="en-US" dirty="0" err="1"/>
              <a:t>minecraft</a:t>
            </a:r>
            <a:r>
              <a:rPr lang="en-US" dirty="0"/>
              <a:t>-server --</a:t>
            </a:r>
            <a:r>
              <a:rPr lang="en-US" dirty="0" err="1"/>
              <a:t>dns</a:t>
            </a:r>
            <a:r>
              <a:rPr lang="en-US" dirty="0"/>
              <a:t>-name-label </a:t>
            </a:r>
            <a:r>
              <a:rPr lang="en-US" dirty="0" err="1"/>
              <a:t>minecraft-dns</a:t>
            </a:r>
            <a:r>
              <a:rPr lang="en-US" dirty="0"/>
              <a:t> --</a:t>
            </a:r>
            <a:r>
              <a:rPr lang="en-US" dirty="0" err="1"/>
              <a:t>cpu</a:t>
            </a:r>
            <a:r>
              <a:rPr lang="en-US" dirty="0"/>
              <a:t> 1 --memory 2 --</a:t>
            </a:r>
            <a:r>
              <a:rPr lang="en-US" dirty="0" err="1"/>
              <a:t>ip</a:t>
            </a:r>
            <a:r>
              <a:rPr lang="en-US" dirty="0"/>
              <a:t>-address public --ports 25565 -e EULA=TRUE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22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#2.1 (Optional). Run Custom Container in ACI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861968"/>
            <a:ext cx="10724938" cy="942318"/>
          </a:xfrm>
        </p:spPr>
        <p:txBody>
          <a:bodyPr/>
          <a:lstStyle/>
          <a:p>
            <a:r>
              <a:rPr lang="en-US" dirty="0"/>
              <a:t>Run container crated in challenge #0 on Azure Container Instances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A516D-D94B-409A-9092-73EB4E79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67" y="3135760"/>
            <a:ext cx="8169994" cy="24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81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#2.1 (Optional).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D861-612F-4589-A949-C9140AF3F929}"/>
              </a:ext>
            </a:extLst>
          </p:cNvPr>
          <p:cNvSpPr/>
          <p:nvPr/>
        </p:nvSpPr>
        <p:spPr>
          <a:xfrm>
            <a:off x="855768" y="1503904"/>
            <a:ext cx="10796179" cy="4800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Crate Azure container registry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crate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Basic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login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Crate login/password. Login is the same as registry name. !Not the best solution - just for demo 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update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--admin-enabled true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credential show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--query </a:t>
            </a:r>
            <a:r>
              <a:rPr lang="en-US" sz="1428" dirty="0">
                <a:solidFill>
                  <a:srgbClr val="A31515"/>
                </a:solidFill>
                <a:latin typeface="Consolas" panose="020B0609020204030204" pitchFamily="49" charset="0"/>
              </a:rPr>
              <a:t>"passwords[0].value"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b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Get repository name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list --resource-group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LinuxConf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--query </a:t>
            </a:r>
            <a:r>
              <a:rPr lang="en-US" sz="1428" dirty="0">
                <a:solidFill>
                  <a:srgbClr val="A31515"/>
                </a:solidFill>
                <a:latin typeface="Consolas" panose="020B0609020204030204" pitchFamily="49" charset="0"/>
              </a:rPr>
              <a:t>"[].{</a:t>
            </a:r>
            <a:r>
              <a:rPr lang="en-US" sz="1428" dirty="0" err="1">
                <a:solidFill>
                  <a:srgbClr val="A31515"/>
                </a:solidFill>
                <a:latin typeface="Consolas" panose="020B0609020204030204" pitchFamily="49" charset="0"/>
              </a:rPr>
              <a:t>acrLoginServer:loginServer</a:t>
            </a:r>
            <a:r>
              <a:rPr lang="en-US" sz="1428" dirty="0">
                <a:solidFill>
                  <a:srgbClr val="A31515"/>
                </a:solidFill>
                <a:latin typeface="Consolas" panose="020B0609020204030204" pitchFamily="49" charset="0"/>
              </a:rPr>
              <a:t>}"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--output table</a:t>
            </a:r>
          </a:p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Tag and push new container into the new repository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docker tag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friendlyhello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contrep.azurecr.io/friendlyhello:v1</a:t>
            </a:r>
          </a:p>
          <a:p>
            <a:pPr defTabSz="932597"/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docker push contrep.azurecr.io/friendlyhello:v1</a:t>
            </a:r>
          </a:p>
          <a:p>
            <a:pPr defTabSz="932597"/>
            <a:b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Check new container exist there: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acr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repository list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contrep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--output table 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container create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friendlyhello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--image contrep.azurecr.io/friendlyhello:v1 \</a:t>
            </a:r>
          </a:p>
          <a:p>
            <a:pPr defTabSz="932597"/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-address public --ports 4000</a:t>
            </a:r>
          </a:p>
          <a:p>
            <a:pPr defTabSz="932597"/>
            <a:b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 Check deployment status, look at logs: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container list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container attach --name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friendlyhello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4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0DC3B-AA08-4348-B09C-77DAF427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76" y="2802933"/>
            <a:ext cx="3273719" cy="3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1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 Orchestration?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8492" y="1724345"/>
            <a:ext cx="11887100" cy="1901790"/>
          </a:xfrm>
        </p:spPr>
        <p:txBody>
          <a:bodyPr/>
          <a:lstStyle/>
          <a:p>
            <a:r>
              <a:rPr lang="en-US" dirty="0"/>
              <a:t>Agility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Reliability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7C91-1E75-4052-B57C-5DEE4AF1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297" y="2337772"/>
            <a:ext cx="8046490" cy="35404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C7C4EF-A521-4393-820D-075EFF199EFD}"/>
              </a:ext>
            </a:extLst>
          </p:cNvPr>
          <p:cNvSpPr/>
          <p:nvPr/>
        </p:nvSpPr>
        <p:spPr>
          <a:xfrm>
            <a:off x="267622" y="6162056"/>
            <a:ext cx="9242987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Dmitry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Stolyarov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@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RootConf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2017 https://www.youtube.com/watch?v=CgCLPYJRxbU&amp;amp=&amp;t=8s&amp;amp=&amp;index=3</a:t>
            </a:r>
          </a:p>
        </p:txBody>
      </p:sp>
    </p:spTree>
    <p:extLst>
      <p:ext uri="{BB962C8B-B14F-4D97-AF65-F5344CB8AC3E}">
        <p14:creationId xmlns:p14="http://schemas.microsoft.com/office/powerpoint/2010/main" val="132830828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3561" y="119813"/>
            <a:ext cx="10724938" cy="1351952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546" y="1211611"/>
            <a:ext cx="11887100" cy="5539193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Open source container orchestrator that automates deployment, scaling, and management of applications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Features include:</a:t>
            </a:r>
          </a:p>
          <a:p>
            <a:pPr lvl="1"/>
            <a:r>
              <a:rPr lang="en-US" sz="2400" dirty="0"/>
              <a:t>Automatic bin-packing</a:t>
            </a:r>
          </a:p>
          <a:p>
            <a:pPr lvl="1"/>
            <a:r>
              <a:rPr lang="en-US" sz="2400" dirty="0"/>
              <a:t>Self-healing</a:t>
            </a:r>
          </a:p>
          <a:p>
            <a:pPr lvl="1"/>
            <a:r>
              <a:rPr lang="en-US" sz="2400" dirty="0"/>
              <a:t>Horizontal scaling</a:t>
            </a:r>
          </a:p>
          <a:p>
            <a:pPr lvl="1"/>
            <a:r>
              <a:rPr lang="en-US" sz="2400" dirty="0"/>
              <a:t>Service discovery and load balancing</a:t>
            </a:r>
          </a:p>
          <a:p>
            <a:pPr lvl="1"/>
            <a:r>
              <a:rPr lang="en-US" sz="2400" dirty="0"/>
              <a:t>Automated rollouts and rollbacks</a:t>
            </a:r>
          </a:p>
          <a:p>
            <a:pPr lvl="1"/>
            <a:r>
              <a:rPr lang="en-US" sz="2400" dirty="0"/>
              <a:t>Secret and configuration management</a:t>
            </a:r>
          </a:p>
          <a:p>
            <a:pPr lvl="1"/>
            <a:r>
              <a:rPr lang="en-US" sz="2400" dirty="0"/>
              <a:t>Storage orchestration</a:t>
            </a:r>
          </a:p>
          <a:p>
            <a:pPr lvl="1"/>
            <a:r>
              <a:rPr lang="en-US" sz="2400" dirty="0"/>
              <a:t>Batch execution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76" y="2802933"/>
            <a:ext cx="3273719" cy="3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972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96" y="274317"/>
            <a:ext cx="10724938" cy="923003"/>
          </a:xfrm>
        </p:spPr>
        <p:txBody>
          <a:bodyPr/>
          <a:lstStyle/>
          <a:p>
            <a:r>
              <a:rPr lang="en-US" dirty="0"/>
              <a:t>Kubernetes - Agility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4" name="Bevel 3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Bevel 5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Bevel 6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Bevel 7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Bevel 8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Bevel 9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Bevel 10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Bevel 11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ounded Rectangle 13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47739" y="4736439"/>
            <a:ext cx="650944" cy="419527"/>
            <a:chOff x="5687375" y="3561167"/>
            <a:chExt cx="1064092" cy="714925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7739" y="4151563"/>
            <a:ext cx="650944" cy="419527"/>
            <a:chOff x="5687375" y="3561167"/>
            <a:chExt cx="1064092" cy="714925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50759" y="3566687"/>
            <a:ext cx="650944" cy="419527"/>
            <a:chOff x="5687375" y="3561167"/>
            <a:chExt cx="1064092" cy="714925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47739" y="2985517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7739" y="2400641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50759" y="1815765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208388" y="4736439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08388" y="4151563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11408" y="3566687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208388" y="2985517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08388" y="2400641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211408" y="1815765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75" name="Straight Arrow Connector 74"/>
          <p:cNvCxnSpPr>
            <a:stCxn id="74" idx="1"/>
            <a:endCxn id="14" idx="3"/>
          </p:cNvCxnSpPr>
          <p:nvPr/>
        </p:nvCxnSpPr>
        <p:spPr>
          <a:xfrm flipH="1" flipV="1">
            <a:off x="9526647" y="3500879"/>
            <a:ext cx="656458" cy="33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9706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799" y="307249"/>
            <a:ext cx="10724938" cy="947176"/>
          </a:xfrm>
        </p:spPr>
        <p:txBody>
          <a:bodyPr/>
          <a:lstStyle/>
          <a:p>
            <a:r>
              <a:rPr lang="en-US" dirty="0"/>
              <a:t>Kubernetes - Agility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02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778324"/>
          </a:xfrm>
        </p:spPr>
        <p:txBody>
          <a:bodyPr/>
          <a:lstStyle/>
          <a:p>
            <a:r>
              <a:rPr lang="en-US" dirty="0"/>
              <a:t>Kubernetes - Scalability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6" idx="1"/>
            <a:endCxn id="99" idx="0"/>
          </p:cNvCxnSpPr>
          <p:nvPr/>
        </p:nvCxnSpPr>
        <p:spPr>
          <a:xfrm flipH="1" flipV="1">
            <a:off x="8960907" y="5685056"/>
            <a:ext cx="1420954" cy="33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9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560675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- Scalability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47739" y="4736439"/>
            <a:ext cx="650944" cy="419527"/>
            <a:chOff x="5687375" y="3561167"/>
            <a:chExt cx="1064092" cy="714925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7739" y="4151563"/>
            <a:ext cx="650944" cy="419527"/>
            <a:chOff x="5687375" y="3561167"/>
            <a:chExt cx="1064092" cy="7149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50759" y="3566687"/>
            <a:ext cx="650944" cy="419527"/>
            <a:chOff x="5687375" y="3561167"/>
            <a:chExt cx="1064092" cy="714925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47739" y="2985517"/>
            <a:ext cx="650944" cy="419527"/>
            <a:chOff x="5687375" y="3561167"/>
            <a:chExt cx="1064092" cy="714925"/>
          </a:xfrm>
        </p:grpSpPr>
        <p:sp>
          <p:nvSpPr>
            <p:cNvPr id="81" name="Rounded Rectangle 8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7739" y="2400641"/>
            <a:ext cx="650944" cy="419527"/>
            <a:chOff x="5687375" y="3561167"/>
            <a:chExt cx="1064092" cy="714925"/>
          </a:xfrm>
        </p:grpSpPr>
        <p:sp>
          <p:nvSpPr>
            <p:cNvPr id="92" name="Rounded Rectangle 9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ounded Rectangle 9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50759" y="1815765"/>
            <a:ext cx="650944" cy="419527"/>
            <a:chOff x="5687375" y="3561167"/>
            <a:chExt cx="1064092" cy="714925"/>
          </a:xfrm>
        </p:grpSpPr>
        <p:sp>
          <p:nvSpPr>
            <p:cNvPr id="95" name="Rounded Rectangle 9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208388" y="4736439"/>
            <a:ext cx="650944" cy="419527"/>
            <a:chOff x="5687375" y="3561167"/>
            <a:chExt cx="1064092" cy="714925"/>
          </a:xfrm>
        </p:grpSpPr>
        <p:sp>
          <p:nvSpPr>
            <p:cNvPr id="136" name="Rounded Rectangle 13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ounded Rectangle 13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08388" y="4151563"/>
            <a:ext cx="650944" cy="419527"/>
            <a:chOff x="5687375" y="3561167"/>
            <a:chExt cx="1064092" cy="714925"/>
          </a:xfrm>
        </p:grpSpPr>
        <p:sp>
          <p:nvSpPr>
            <p:cNvPr id="139" name="Rounded Rectangle 13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ounded Rectangle 13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1408" y="3566687"/>
            <a:ext cx="650944" cy="419527"/>
            <a:chOff x="5687375" y="3561167"/>
            <a:chExt cx="1064092" cy="714925"/>
          </a:xfrm>
        </p:grpSpPr>
        <p:sp>
          <p:nvSpPr>
            <p:cNvPr id="142" name="Rounded Rectangle 14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ounded Rectangle 14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08388" y="2985517"/>
            <a:ext cx="650944" cy="419527"/>
            <a:chOff x="5687375" y="3561167"/>
            <a:chExt cx="1064092" cy="714925"/>
          </a:xfrm>
        </p:grpSpPr>
        <p:sp>
          <p:nvSpPr>
            <p:cNvPr id="145" name="Rounded Rectangle 1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ounded Rectangle 1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208388" y="2400641"/>
            <a:ext cx="650944" cy="419527"/>
            <a:chOff x="5687375" y="3561167"/>
            <a:chExt cx="1064092" cy="714925"/>
          </a:xfrm>
        </p:grpSpPr>
        <p:sp>
          <p:nvSpPr>
            <p:cNvPr id="148" name="Rounded Rectangle 1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ounded Rectangle 1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1211408" y="1815765"/>
            <a:ext cx="650944" cy="419527"/>
            <a:chOff x="5687375" y="3561167"/>
            <a:chExt cx="1064092" cy="714925"/>
          </a:xfrm>
        </p:grpSpPr>
        <p:sp>
          <p:nvSpPr>
            <p:cNvPr id="151" name="Rounded Rectangle 1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ounded Rectangle 1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532757" y="3421060"/>
            <a:ext cx="1656112" cy="762001"/>
          </a:xfrm>
          <a:prstGeom prst="rect">
            <a:avLst/>
          </a:prstGeom>
          <a:solidFill>
            <a:schemeClr val="accent2"/>
          </a:solidFill>
          <a:ln w="3175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Microservice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8732838" y="3344861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Hide implementation detail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3026062" y="1473439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Modeled around business concepts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2979079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Automated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7228174" y="1473439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Decentralized</a:t>
            </a: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1768760" y="3344861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Deployed independently</a:t>
            </a: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7210623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Isolate failure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/>
          <p:cNvCxnSpPr>
            <a:endCxn id="9" idx="2"/>
          </p:cNvCxnSpPr>
          <p:nvPr/>
        </p:nvCxnSpPr>
        <p:spPr>
          <a:xfrm flipH="1" flipV="1">
            <a:off x="4207162" y="2387839"/>
            <a:ext cx="1714500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6694773" y="2387839"/>
            <a:ext cx="1714501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1"/>
            <a:endCxn id="12" idx="3"/>
          </p:cNvCxnSpPr>
          <p:nvPr/>
        </p:nvCxnSpPr>
        <p:spPr>
          <a:xfrm flipH="1">
            <a:off x="4130959" y="3802061"/>
            <a:ext cx="140179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3"/>
            <a:endCxn id="5" idx="1"/>
          </p:cNvCxnSpPr>
          <p:nvPr/>
        </p:nvCxnSpPr>
        <p:spPr>
          <a:xfrm>
            <a:off x="7188869" y="3802061"/>
            <a:ext cx="154396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 flipH="1">
            <a:off x="4160179" y="4183061"/>
            <a:ext cx="1840125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0"/>
          </p:cNvCxnSpPr>
          <p:nvPr/>
        </p:nvCxnSpPr>
        <p:spPr>
          <a:xfrm>
            <a:off x="6694773" y="4183061"/>
            <a:ext cx="1696950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Characteristics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50123600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788323"/>
          </a:xfrm>
        </p:spPr>
        <p:txBody>
          <a:bodyPr/>
          <a:lstStyle/>
          <a:p>
            <a:r>
              <a:rPr lang="en-US" dirty="0"/>
              <a:t>Kubernetes - Scalability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61441" y="3422360"/>
            <a:ext cx="650944" cy="419527"/>
            <a:chOff x="5687375" y="3561167"/>
            <a:chExt cx="1064092" cy="71492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43373" y="3418146"/>
            <a:ext cx="650944" cy="419527"/>
            <a:chOff x="5687375" y="3561167"/>
            <a:chExt cx="1064092" cy="714925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24690" y="3422360"/>
            <a:ext cx="650944" cy="419527"/>
            <a:chOff x="5687375" y="3561167"/>
            <a:chExt cx="1064092" cy="714925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52045" y="3428599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161779" y="3962761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40192" y="3963750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397738" y="3415441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88393" y="3419047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367304" y="3428599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609674" y="3428599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06927" y="3954030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877670" y="3963750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142" name="Straight Arrow Connector 141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iley Face 24"/>
          <p:cNvSpPr/>
          <p:nvPr/>
        </p:nvSpPr>
        <p:spPr bwMode="auto">
          <a:xfrm>
            <a:off x="898788" y="5436758"/>
            <a:ext cx="514582" cy="496596"/>
          </a:xfrm>
          <a:prstGeom prst="smileyFace">
            <a:avLst>
              <a:gd name="adj" fmla="val -615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8" y="218773"/>
            <a:ext cx="10724938" cy="826209"/>
          </a:xfrm>
        </p:spPr>
        <p:txBody>
          <a:bodyPr/>
          <a:lstStyle/>
          <a:p>
            <a:r>
              <a:rPr lang="en-US" dirty="0"/>
              <a:t>Kubernetes - Reliability</a:t>
            </a:r>
          </a:p>
        </p:txBody>
      </p:sp>
      <p:sp>
        <p:nvSpPr>
          <p:cNvPr id="26" name="Block Arc 25"/>
          <p:cNvSpPr/>
          <p:nvPr/>
        </p:nvSpPr>
        <p:spPr bwMode="auto">
          <a:xfrm flipV="1">
            <a:off x="1026384" y="5616756"/>
            <a:ext cx="268012" cy="225871"/>
          </a:xfrm>
          <a:prstGeom prst="blockArc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66825" y="5257549"/>
            <a:ext cx="4876103" cy="855013"/>
            <a:chOff x="3335867" y="5266267"/>
            <a:chExt cx="4876795" cy="855134"/>
          </a:xfrm>
        </p:grpSpPr>
        <p:sp>
          <p:nvSpPr>
            <p:cNvPr id="72" name="Bevel 71"/>
            <p:cNvSpPr/>
            <p:nvPr/>
          </p:nvSpPr>
          <p:spPr bwMode="auto">
            <a:xfrm>
              <a:off x="333586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Bevel 72"/>
            <p:cNvSpPr/>
            <p:nvPr/>
          </p:nvSpPr>
          <p:spPr bwMode="auto">
            <a:xfrm>
              <a:off x="395393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Bevel 73"/>
            <p:cNvSpPr/>
            <p:nvPr/>
          </p:nvSpPr>
          <p:spPr bwMode="auto">
            <a:xfrm>
              <a:off x="457199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evel 74"/>
            <p:cNvSpPr/>
            <p:nvPr/>
          </p:nvSpPr>
          <p:spPr bwMode="auto">
            <a:xfrm>
              <a:off x="5190065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evel 75"/>
            <p:cNvSpPr/>
            <p:nvPr/>
          </p:nvSpPr>
          <p:spPr bwMode="auto">
            <a:xfrm>
              <a:off x="5808131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Bevel 76"/>
            <p:cNvSpPr/>
            <p:nvPr/>
          </p:nvSpPr>
          <p:spPr bwMode="auto">
            <a:xfrm>
              <a:off x="6426197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Bevel 77"/>
            <p:cNvSpPr/>
            <p:nvPr/>
          </p:nvSpPr>
          <p:spPr bwMode="auto">
            <a:xfrm>
              <a:off x="7044263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Bevel 78"/>
            <p:cNvSpPr/>
            <p:nvPr/>
          </p:nvSpPr>
          <p:spPr bwMode="auto">
            <a:xfrm>
              <a:off x="7662329" y="5266267"/>
              <a:ext cx="550333" cy="855134"/>
            </a:xfrm>
            <a:prstGeom prst="bevel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419888" y="1850113"/>
            <a:ext cx="7106759" cy="3301532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Bevel 81"/>
          <p:cNvSpPr/>
          <p:nvPr/>
        </p:nvSpPr>
        <p:spPr bwMode="auto">
          <a:xfrm>
            <a:off x="3466825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Bevel 82"/>
          <p:cNvSpPr/>
          <p:nvPr/>
        </p:nvSpPr>
        <p:spPr bwMode="auto">
          <a:xfrm>
            <a:off x="408480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Bevel 83"/>
          <p:cNvSpPr/>
          <p:nvPr/>
        </p:nvSpPr>
        <p:spPr bwMode="auto">
          <a:xfrm>
            <a:off x="4702782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Bevel 84"/>
          <p:cNvSpPr/>
          <p:nvPr/>
        </p:nvSpPr>
        <p:spPr bwMode="auto">
          <a:xfrm>
            <a:off x="5320760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Bevel 85"/>
          <p:cNvSpPr/>
          <p:nvPr/>
        </p:nvSpPr>
        <p:spPr bwMode="auto">
          <a:xfrm>
            <a:off x="5938738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Bevel 86"/>
          <p:cNvSpPr/>
          <p:nvPr/>
        </p:nvSpPr>
        <p:spPr bwMode="auto">
          <a:xfrm>
            <a:off x="6556717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Bevel 87"/>
          <p:cNvSpPr/>
          <p:nvPr/>
        </p:nvSpPr>
        <p:spPr bwMode="auto">
          <a:xfrm>
            <a:off x="7174696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Bevel 88"/>
          <p:cNvSpPr/>
          <p:nvPr/>
        </p:nvSpPr>
        <p:spPr bwMode="auto">
          <a:xfrm>
            <a:off x="7792674" y="6218467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Bevel 97"/>
          <p:cNvSpPr/>
          <p:nvPr/>
        </p:nvSpPr>
        <p:spPr bwMode="auto">
          <a:xfrm>
            <a:off x="2843344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Bevel 98"/>
          <p:cNvSpPr/>
          <p:nvPr/>
        </p:nvSpPr>
        <p:spPr bwMode="auto">
          <a:xfrm>
            <a:off x="8410652" y="5257549"/>
            <a:ext cx="550255" cy="855013"/>
          </a:xfrm>
          <a:prstGeom prst="beve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124690" y="3956831"/>
            <a:ext cx="650944" cy="419527"/>
            <a:chOff x="5687375" y="3561167"/>
            <a:chExt cx="1064092" cy="714925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12855" y="3962761"/>
            <a:ext cx="650944" cy="419527"/>
            <a:chOff x="5687375" y="3561167"/>
            <a:chExt cx="1064092" cy="714925"/>
          </a:xfrm>
        </p:grpSpPr>
        <p:sp>
          <p:nvSpPr>
            <p:cNvPr id="104" name="Rounded Rectangle 10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36761" y="4482263"/>
            <a:ext cx="650944" cy="419527"/>
            <a:chOff x="5687375" y="3561167"/>
            <a:chExt cx="1064092" cy="714925"/>
          </a:xfrm>
        </p:grpSpPr>
        <p:sp>
          <p:nvSpPr>
            <p:cNvPr id="107" name="Rounded Rectangle 10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640192" y="4489182"/>
            <a:ext cx="650944" cy="419527"/>
            <a:chOff x="5687375" y="3561167"/>
            <a:chExt cx="1064092" cy="714925"/>
          </a:xfrm>
        </p:grpSpPr>
        <p:sp>
          <p:nvSpPr>
            <p:cNvPr id="110" name="Rounded Rectangle 10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24933" y="4489182"/>
            <a:ext cx="650944" cy="419527"/>
            <a:chOff x="5687375" y="3561167"/>
            <a:chExt cx="1064092" cy="714925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09674" y="4482263"/>
            <a:ext cx="650944" cy="419527"/>
            <a:chOff x="5687375" y="3561167"/>
            <a:chExt cx="1064092" cy="714925"/>
          </a:xfrm>
        </p:grpSpPr>
        <p:sp>
          <p:nvSpPr>
            <p:cNvPr id="116" name="Rounded Rectangle 11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68772" y="3959911"/>
            <a:ext cx="650944" cy="419527"/>
            <a:chOff x="5687375" y="3561167"/>
            <a:chExt cx="1064092" cy="714925"/>
          </a:xfrm>
        </p:grpSpPr>
        <p:sp>
          <p:nvSpPr>
            <p:cNvPr id="119" name="Rounded Rectangle 11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855142" y="3956831"/>
            <a:ext cx="650944" cy="419527"/>
            <a:chOff x="5687375" y="3561167"/>
            <a:chExt cx="1064092" cy="714925"/>
          </a:xfrm>
        </p:grpSpPr>
        <p:sp>
          <p:nvSpPr>
            <p:cNvPr id="122" name="Rounded Rectangle 121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397822" y="4482263"/>
            <a:ext cx="650944" cy="419527"/>
            <a:chOff x="5687375" y="3561167"/>
            <a:chExt cx="1064092" cy="714925"/>
          </a:xfrm>
        </p:grpSpPr>
        <p:sp>
          <p:nvSpPr>
            <p:cNvPr id="125" name="Rounded Rectangle 12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882563" y="4489182"/>
            <a:ext cx="650944" cy="419527"/>
            <a:chOff x="5687375" y="3561167"/>
            <a:chExt cx="1064092" cy="714925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67304" y="4482263"/>
            <a:ext cx="650944" cy="419527"/>
            <a:chOff x="5687375" y="3561167"/>
            <a:chExt cx="1064092" cy="714925"/>
          </a:xfrm>
        </p:grpSpPr>
        <p:sp>
          <p:nvSpPr>
            <p:cNvPr id="131" name="Rounded Rectangle 1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852045" y="4482263"/>
            <a:ext cx="650944" cy="419527"/>
            <a:chOff x="5687375" y="3561167"/>
            <a:chExt cx="1064092" cy="714925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61441" y="3422360"/>
            <a:ext cx="650944" cy="419527"/>
            <a:chOff x="5687375" y="3561167"/>
            <a:chExt cx="1064092" cy="71492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43373" y="3418146"/>
            <a:ext cx="650944" cy="419527"/>
            <a:chOff x="5687375" y="3561167"/>
            <a:chExt cx="1064092" cy="714925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24690" y="3422360"/>
            <a:ext cx="650944" cy="419527"/>
            <a:chOff x="5687375" y="3561167"/>
            <a:chExt cx="1064092" cy="714925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52045" y="3428599"/>
            <a:ext cx="650944" cy="419527"/>
            <a:chOff x="5687375" y="3561167"/>
            <a:chExt cx="1064092" cy="714925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161779" y="3962761"/>
            <a:ext cx="650944" cy="419527"/>
            <a:chOff x="5687375" y="3561167"/>
            <a:chExt cx="1064092" cy="714925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40192" y="3963750"/>
            <a:ext cx="650944" cy="419527"/>
            <a:chOff x="5687375" y="3561167"/>
            <a:chExt cx="1064092" cy="714925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397738" y="3415441"/>
            <a:ext cx="650944" cy="419527"/>
            <a:chOff x="5687375" y="3561167"/>
            <a:chExt cx="1064092" cy="714925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88393" y="3419047"/>
            <a:ext cx="650944" cy="419527"/>
            <a:chOff x="5687375" y="3561167"/>
            <a:chExt cx="1064092" cy="714925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367304" y="3428599"/>
            <a:ext cx="650944" cy="419527"/>
            <a:chOff x="5687375" y="3561167"/>
            <a:chExt cx="1064092" cy="7149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609674" y="3428599"/>
            <a:ext cx="650944" cy="419527"/>
            <a:chOff x="5687375" y="3561167"/>
            <a:chExt cx="1064092" cy="714925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06927" y="3954030"/>
            <a:ext cx="650944" cy="419527"/>
            <a:chOff x="5687375" y="3561167"/>
            <a:chExt cx="1064092" cy="714925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877670" y="3963750"/>
            <a:ext cx="650944" cy="419527"/>
            <a:chOff x="5687375" y="3561167"/>
            <a:chExt cx="1064092" cy="714925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5687375" y="3561167"/>
              <a:ext cx="1064092" cy="7149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866710" y="3712540"/>
              <a:ext cx="705422" cy="41218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&quot;No&quot; Symbol 2"/>
          <p:cNvSpPr/>
          <p:nvPr/>
        </p:nvSpPr>
        <p:spPr bwMode="auto">
          <a:xfrm>
            <a:off x="7216509" y="5607229"/>
            <a:ext cx="1054638" cy="1010665"/>
          </a:xfrm>
          <a:prstGeom prst="noSmoking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106466" y="1263541"/>
            <a:ext cx="3733601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 Orchestrator</a:t>
            </a:r>
            <a:endParaRPr lang="en-US" sz="2400" dirty="0" err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0381862" y="5371167"/>
            <a:ext cx="1444908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Servers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0183105" y="3186991"/>
            <a:ext cx="1842419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Containers</a:t>
            </a:r>
            <a:endParaRPr lang="en-US" sz="24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9526645" y="3500879"/>
            <a:ext cx="6564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8960906" y="5685055"/>
            <a:ext cx="142095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4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647A-BABA-49CC-9CDA-FB898DCC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6304D-5F4B-41F2-AA90-9F157873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77" y="1632939"/>
            <a:ext cx="5540077" cy="4132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592B-4B68-4F6D-A2FA-A9FD4B1C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45" y="1632939"/>
            <a:ext cx="5593743" cy="42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201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88C2-7B35-48EC-BFFE-CB0B26DC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245221"/>
            <a:ext cx="10724938" cy="291733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– primitives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29415-7447-47D1-93F2-2E04BF52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42" y="993831"/>
            <a:ext cx="9839317" cy="60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732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3864-7A02-4852-B838-EC32D7D8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87" y="176629"/>
            <a:ext cx="10724938" cy="685322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– primitives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3DEB0-6B9B-4D06-A0F7-702D7CAF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54" y="704750"/>
            <a:ext cx="4963287" cy="3359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EDBBE-F8D6-498E-A922-E5F6046E1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2" y="1054477"/>
            <a:ext cx="4624785" cy="2499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41CA6-4CD7-4B48-8DC9-027F7CBFE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456" y="4334269"/>
            <a:ext cx="3659761" cy="24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5547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CB1C-EEDE-40C9-9D43-4BDEEE40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899338"/>
          </a:xfrm>
        </p:spPr>
        <p:txBody>
          <a:bodyPr/>
          <a:lstStyle/>
          <a:p>
            <a:r>
              <a:rPr lang="en-US" dirty="0"/>
              <a:t>Kubernetes – primitives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7B15A-6476-4B4E-A2EF-2B0F6645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66" y="1574062"/>
            <a:ext cx="2971689" cy="4261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D047D-6190-4E8C-B713-51836E9F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795" y="1574063"/>
            <a:ext cx="4217911" cy="45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7314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10D2-955A-4586-9E87-437AF9C7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52" y="262295"/>
            <a:ext cx="10724938" cy="709167"/>
          </a:xfrm>
        </p:spPr>
        <p:txBody>
          <a:bodyPr/>
          <a:lstStyle/>
          <a:p>
            <a:r>
              <a:rPr lang="en-US" dirty="0"/>
              <a:t>Kubernetes – primitives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E7B2B-D139-418B-846C-9BFCCA1C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378"/>
          <a:stretch/>
        </p:blipFill>
        <p:spPr>
          <a:xfrm>
            <a:off x="7484453" y="1292928"/>
            <a:ext cx="3114194" cy="3751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21A1D-4AC0-4507-A82C-BBBEB2486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996" y="1292928"/>
            <a:ext cx="4212614" cy="46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4654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72" dirty="0"/>
              <a:t>Challenge #3 – run Minecraft Kubernetes 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628818"/>
          </a:xfrm>
        </p:spPr>
        <p:txBody>
          <a:bodyPr>
            <a:normAutofit fontScale="92500" lnSpcReduction="20000"/>
          </a:bodyPr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Prepared Minecraft Server Docker container is available at: 	</a:t>
            </a:r>
            <a:r>
              <a:rPr lang="en-US" dirty="0">
                <a:hlinkClick r:id="rId3"/>
              </a:rPr>
              <a:t>https://hub.docker.com/r/openhack/minecraft-server/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Use Azure Container Service (AKS):</a:t>
            </a:r>
          </a:p>
          <a:p>
            <a:pPr marL="0" indent="0">
              <a:buNone/>
            </a:pPr>
            <a:r>
              <a:rPr lang="en-US" dirty="0"/>
              <a:t>	https://azure.microsoft.com/en-us/services/container-service/ 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566" r="3724" b="8167"/>
          <a:stretch/>
        </p:blipFill>
        <p:spPr>
          <a:xfrm>
            <a:off x="6387802" y="3693172"/>
            <a:ext cx="4893547" cy="29289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6678651" y="5479045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D71278-D123-42EE-99EA-4811FAAD0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0" y="3693172"/>
            <a:ext cx="5036675" cy="29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4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05" y="204007"/>
            <a:ext cx="10724938" cy="424205"/>
          </a:xfrm>
        </p:spPr>
        <p:txBody>
          <a:bodyPr>
            <a:normAutofit fontScale="90000"/>
          </a:bodyPr>
          <a:lstStyle/>
          <a:p>
            <a:r>
              <a:rPr lang="en-US" sz="3672" dirty="0"/>
              <a:t>Challenge #3.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669BA9-F996-448E-82C2-7B9CF31DC75A}"/>
              </a:ext>
            </a:extLst>
          </p:cNvPr>
          <p:cNvSpPr/>
          <p:nvPr/>
        </p:nvSpPr>
        <p:spPr>
          <a:xfrm>
            <a:off x="499565" y="677372"/>
            <a:ext cx="6087827" cy="62424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## </a:t>
            </a:r>
            <a:r>
              <a:rPr lang="en-US" sz="1224" dirty="0" err="1">
                <a:solidFill>
                  <a:srgbClr val="008000"/>
                </a:solidFill>
                <a:latin typeface="Consolas" panose="020B0609020204030204" pitchFamily="49" charset="0"/>
              </a:rPr>
              <a:t>Challange</a:t>
            </a: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 3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Register service providers for </a:t>
            </a:r>
            <a:r>
              <a:rPr lang="en-US" sz="1224" dirty="0" err="1">
                <a:solidFill>
                  <a:srgbClr val="008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 shell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Microsoft.Network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Microsoft.Storage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Microsoft.Compute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provider register -n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Microsoft.ContainerService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Crate AKS cluster 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group create --name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LinuxConfEastUS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--location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eastus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create --resource-group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LinuxConfEastUS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--name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MinecraftClass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--node-count 1 --generate-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Install CLI </a:t>
            </a:r>
            <a:r>
              <a:rPr lang="en-US" sz="1224" dirty="0" err="1">
                <a:solidFill>
                  <a:srgbClr val="008000"/>
                </a:solidFill>
                <a:latin typeface="Consolas" panose="020B0609020204030204" pitchFamily="49" charset="0"/>
              </a:rPr>
              <a:t>extentions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install-cli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Login to the cluster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aks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get-credentials --resource-group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LinuxConfEastUS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--name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MinecraftClass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Show </a:t>
            </a:r>
            <a:r>
              <a:rPr lang="en-US" sz="1224" dirty="0" err="1">
                <a:solidFill>
                  <a:srgbClr val="008000"/>
                </a:solidFill>
                <a:latin typeface="Consolas" panose="020B0609020204030204" pitchFamily="49" charset="0"/>
              </a:rPr>
              <a:t>availible</a:t>
            </a: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 nodes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nodes</a:t>
            </a:r>
          </a:p>
          <a:p>
            <a:pPr defTabSz="932597"/>
            <a:b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Start deployment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create -f 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deployment.yaml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008000"/>
                </a:solidFill>
                <a:latin typeface="Consolas" panose="020B0609020204030204" pitchFamily="49" charset="0"/>
              </a:rPr>
              <a:t># Check deployment status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deployments</a:t>
            </a: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pods</a:t>
            </a:r>
          </a:p>
          <a:p>
            <a:pPr defTabSz="932597"/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get services</a:t>
            </a: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3E143-0716-43BC-8500-9C2E8040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184" y="535751"/>
            <a:ext cx="3352827" cy="6317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35C35-C696-4E4E-9F98-4DC3A4C323D9}"/>
              </a:ext>
            </a:extLst>
          </p:cNvPr>
          <p:cNvSpPr txBox="1"/>
          <p:nvPr/>
        </p:nvSpPr>
        <p:spPr>
          <a:xfrm>
            <a:off x="7636099" y="159066"/>
            <a:ext cx="190022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Deployment.yaml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5448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72394"/>
            <a:ext cx="10724938" cy="909936"/>
          </a:xfrm>
        </p:spPr>
        <p:txBody>
          <a:bodyPr>
            <a:normAutofit/>
          </a:bodyPr>
          <a:lstStyle/>
          <a:p>
            <a:r>
              <a:rPr lang="en-US" sz="3672" dirty="0"/>
              <a:t>Challenge #4 (Optional) – Stateful </a:t>
            </a:r>
            <a:r>
              <a:rPr lang="ru-RU" sz="3672" dirty="0"/>
              <a:t>	</a:t>
            </a:r>
            <a:endParaRPr lang="en-US" sz="3672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E506-2354-4502-9742-52D2E4A2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34525"/>
            <a:ext cx="10724938" cy="1628818"/>
          </a:xfrm>
        </p:spPr>
        <p:txBody>
          <a:bodyPr>
            <a:normAutofit lnSpcReduction="10000"/>
          </a:bodyPr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What if deployed Pod will die?</a:t>
            </a:r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Update deployment with stateful Pods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Documentation: </a:t>
            </a:r>
            <a:r>
              <a:rPr lang="en-US" dirty="0">
                <a:hlinkClick r:id="rId3"/>
              </a:rPr>
              <a:t>https://docs.microsoft.com/en-us/azure/aks/azure-files-dynamic-pv</a:t>
            </a:r>
            <a:r>
              <a:rPr lang="en-US" dirty="0"/>
              <a:t> 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0102-D01B-4046-9752-7723E090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t="566" r="3724" b="8167"/>
          <a:stretch/>
        </p:blipFill>
        <p:spPr>
          <a:xfrm>
            <a:off x="6387802" y="3693172"/>
            <a:ext cx="4893547" cy="29289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8004D-86CA-45E0-ABEF-2559C63D6B5C}"/>
              </a:ext>
            </a:extLst>
          </p:cNvPr>
          <p:cNvCxnSpPr/>
          <p:nvPr/>
        </p:nvCxnSpPr>
        <p:spPr>
          <a:xfrm flipV="1">
            <a:off x="6678651" y="5479045"/>
            <a:ext cx="1653252" cy="36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D71278-D123-42EE-99EA-4811FAAD0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0" y="3693172"/>
            <a:ext cx="5036675" cy="29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7" y="3620497"/>
            <a:ext cx="2093317" cy="20865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37037" y="4587579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Microservices</a:t>
            </a:r>
            <a:r>
              <a:rPr lang="en-US" dirty="0"/>
              <a:t> are a modern interpretation of </a:t>
            </a:r>
            <a:r>
              <a:rPr lang="en-US" b="1" dirty="0"/>
              <a:t>service-oriented architectures</a:t>
            </a:r>
            <a:r>
              <a:rPr lang="en-US" dirty="0"/>
              <a:t> used to build distributed software systems.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98637" y="2032489"/>
            <a:ext cx="99822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SOA == </a:t>
            </a:r>
            <a:r>
              <a:rPr lang="en-US" sz="4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Microservice Architecture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6720" y="444482"/>
            <a:ext cx="11887200" cy="94641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198" b="0" kern="1200" cap="none" spc="-102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01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FAA-0D57-4885-8D00-D24DDC0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05" y="204007"/>
            <a:ext cx="10724938" cy="424205"/>
          </a:xfrm>
        </p:spPr>
        <p:txBody>
          <a:bodyPr>
            <a:normAutofit fontScale="90000"/>
          </a:bodyPr>
          <a:lstStyle/>
          <a:p>
            <a:r>
              <a:rPr lang="en-US" sz="3672" dirty="0"/>
              <a:t>Challenge #4 (Optional).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35C35-C696-4E4E-9F98-4DC3A4C323D9}"/>
              </a:ext>
            </a:extLst>
          </p:cNvPr>
          <p:cNvSpPr txBox="1"/>
          <p:nvPr/>
        </p:nvSpPr>
        <p:spPr>
          <a:xfrm>
            <a:off x="7862773" y="3449084"/>
            <a:ext cx="1878974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dirty="0" err="1">
                <a:solidFill>
                  <a:prstClr val="black"/>
                </a:solidFill>
                <a:latin typeface="Calibri" panose="020F0502020204030204"/>
              </a:rPr>
              <a:t>deployment.yaml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DC454-5784-40AB-AB48-9B1E211B2773}"/>
              </a:ext>
            </a:extLst>
          </p:cNvPr>
          <p:cNvSpPr/>
          <p:nvPr/>
        </p:nvSpPr>
        <p:spPr>
          <a:xfrm>
            <a:off x="1220066" y="970334"/>
            <a:ext cx="10582457" cy="166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428" dirty="0">
                <a:solidFill>
                  <a:srgbClr val="008000"/>
                </a:solidFill>
                <a:latin typeface="Consolas" panose="020B0609020204030204" pitchFamily="49" charset="0"/>
              </a:rPr>
              <a:t>## Challenge 4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group list --output table</a:t>
            </a: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az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storage account create --resource-group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MC_LinuxConfEastUS_MinecraftClass_eastus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--name linconfstorage1 --location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eastus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--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Standard_LRS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create -f storage-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class.yaml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create -f storage-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pvc.yaml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kubectl</a:t>
            </a:r>
            <a:r>
              <a:rPr lang="en-US" sz="1428" dirty="0">
                <a:solidFill>
                  <a:srgbClr val="000000"/>
                </a:solidFill>
                <a:latin typeface="Consolas" panose="020B0609020204030204" pitchFamily="49" charset="0"/>
              </a:rPr>
              <a:t> apply -f </a:t>
            </a:r>
            <a:r>
              <a:rPr lang="en-US" sz="1428" dirty="0" err="1">
                <a:solidFill>
                  <a:srgbClr val="000000"/>
                </a:solidFill>
                <a:latin typeface="Consolas" panose="020B0609020204030204" pitchFamily="49" charset="0"/>
              </a:rPr>
              <a:t>deploymant.yaml</a:t>
            </a:r>
            <a:endParaRPr lang="en-US" sz="1428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D340-032B-4EEC-A842-B0DDDC5F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66" y="3979755"/>
            <a:ext cx="2919243" cy="1826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0E7EE1-025A-40D6-A641-487E62ADD777}"/>
              </a:ext>
            </a:extLst>
          </p:cNvPr>
          <p:cNvSpPr/>
          <p:nvPr/>
        </p:nvSpPr>
        <p:spPr>
          <a:xfrm>
            <a:off x="1220066" y="3509689"/>
            <a:ext cx="2572047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storage-</a:t>
            </a:r>
            <a:r>
              <a:rPr lang="en-US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class.yaml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BFCDC-357A-4615-BD17-38C1C584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804" y="3886373"/>
            <a:ext cx="2513191" cy="17403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6D3991-91EB-42C3-93E5-23CF8DA3EFEA}"/>
              </a:ext>
            </a:extLst>
          </p:cNvPr>
          <p:cNvSpPr/>
          <p:nvPr/>
        </p:nvSpPr>
        <p:spPr>
          <a:xfrm>
            <a:off x="4624498" y="3509689"/>
            <a:ext cx="230719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storage-</a:t>
            </a:r>
            <a:r>
              <a:rPr lang="en-US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pvc.yaml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536215-57D5-4192-B8E2-E1554C5A7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533" y="3886374"/>
            <a:ext cx="3005055" cy="10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4923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532757" y="3421060"/>
            <a:ext cx="1656112" cy="762001"/>
          </a:xfrm>
          <a:prstGeom prst="rect">
            <a:avLst/>
          </a:prstGeom>
          <a:solidFill>
            <a:schemeClr val="accent2"/>
          </a:solidFill>
          <a:ln w="3175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Microservice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8732838" y="3344861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Hide implementation detail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3026062" y="1473439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Modeled around business concepts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2979079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Automated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7228174" y="1473439"/>
            <a:ext cx="2362199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Decentralized</a:t>
            </a: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1768760" y="3344861"/>
            <a:ext cx="2362199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Deployed independently</a:t>
            </a: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7210623" y="5097462"/>
            <a:ext cx="2362199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Isolate failure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/>
          <p:cNvCxnSpPr>
            <a:endCxn id="9" idx="2"/>
          </p:cNvCxnSpPr>
          <p:nvPr/>
        </p:nvCxnSpPr>
        <p:spPr>
          <a:xfrm flipH="1" flipV="1">
            <a:off x="4207162" y="2387839"/>
            <a:ext cx="1714500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6694773" y="2387839"/>
            <a:ext cx="1714501" cy="103322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1"/>
            <a:endCxn id="12" idx="3"/>
          </p:cNvCxnSpPr>
          <p:nvPr/>
        </p:nvCxnSpPr>
        <p:spPr>
          <a:xfrm flipH="1">
            <a:off x="4130959" y="3802061"/>
            <a:ext cx="140179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3"/>
            <a:endCxn id="5" idx="1"/>
          </p:cNvCxnSpPr>
          <p:nvPr/>
        </p:nvCxnSpPr>
        <p:spPr>
          <a:xfrm>
            <a:off x="7188869" y="3802061"/>
            <a:ext cx="154396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 flipH="1">
            <a:off x="4160179" y="4183061"/>
            <a:ext cx="1840125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0"/>
          </p:cNvCxnSpPr>
          <p:nvPr/>
        </p:nvCxnSpPr>
        <p:spPr>
          <a:xfrm>
            <a:off x="6694773" y="4183061"/>
            <a:ext cx="1696950" cy="9144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Characteristics of Microservices 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049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7" y="2811462"/>
            <a:ext cx="13873544" cy="917575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      SOA + Ease of DevOps = Microservice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1593010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Monolith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840579" y="1439862"/>
            <a:ext cx="3200400" cy="3554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59563" y="306729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52190" y="408745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520819" y="307532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59563" y="41068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046534" y="203700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545676" y="203575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14" name="Cylinder 13"/>
          <p:cNvSpPr/>
          <p:nvPr/>
        </p:nvSpPr>
        <p:spPr bwMode="auto">
          <a:xfrm>
            <a:off x="7536809" y="1509701"/>
            <a:ext cx="1981200" cy="343536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16" name="Straight Arrow Connector 15"/>
          <p:cNvCxnSpPr>
            <a:stCxn id="3" idx="3"/>
            <a:endCxn id="14" idx="2"/>
          </p:cNvCxnSpPr>
          <p:nvPr/>
        </p:nvCxnSpPr>
        <p:spPr>
          <a:xfrm>
            <a:off x="6040979" y="3216946"/>
            <a:ext cx="1495830" cy="10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779837" y="1516062"/>
            <a:ext cx="1144895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6079328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Missing out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525285" y="1602697"/>
            <a:ext cx="3200400" cy="3554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827621" y="3219693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Customer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320248" y="4239858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Shipping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288877" y="3227727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Order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827621" y="4259261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Inventory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814592" y="2189400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Cart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313734" y="2188159"/>
            <a:ext cx="1143000" cy="762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Catalog</a:t>
            </a:r>
          </a:p>
        </p:txBody>
      </p:sp>
      <p:sp>
        <p:nvSpPr>
          <p:cNvPr id="20" name="Cylinder 19"/>
          <p:cNvSpPr/>
          <p:nvPr/>
        </p:nvSpPr>
        <p:spPr bwMode="auto">
          <a:xfrm>
            <a:off x="10304867" y="1662101"/>
            <a:ext cx="1981200" cy="3435361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21" name="Straight Arrow Connector 20"/>
          <p:cNvCxnSpPr>
            <a:stCxn id="13" idx="3"/>
            <a:endCxn id="20" idx="2"/>
          </p:cNvCxnSpPr>
          <p:nvPr/>
        </p:nvCxnSpPr>
        <p:spPr>
          <a:xfrm>
            <a:off x="8725685" y="3379781"/>
            <a:ext cx="157918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540608" y="1694468"/>
            <a:ext cx="1169753" cy="354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Front-End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239954" y="1871920"/>
            <a:ext cx="4977857" cy="284454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Technology heterogeneity </a:t>
            </a:r>
          </a:p>
          <a:p>
            <a:pPr lvl="1"/>
            <a:r>
              <a:rPr lang="en-US" sz="2800" dirty="0"/>
              <a:t>Optimized scaling</a:t>
            </a:r>
          </a:p>
          <a:p>
            <a:pPr lvl="1"/>
            <a:r>
              <a:rPr lang="en-US" sz="2800" dirty="0"/>
              <a:t>Resilience </a:t>
            </a:r>
          </a:p>
          <a:p>
            <a:pPr lvl="1"/>
            <a:r>
              <a:rPr lang="en-US" sz="2800" dirty="0"/>
              <a:t>Composability</a:t>
            </a:r>
          </a:p>
          <a:p>
            <a:pPr lvl="1"/>
            <a:r>
              <a:rPr lang="en-US" sz="2800" dirty="0"/>
              <a:t>Independent deployment</a:t>
            </a:r>
          </a:p>
          <a:p>
            <a:pPr lvl="1"/>
            <a:r>
              <a:rPr lang="en-US" sz="2800" dirty="0"/>
              <a:t>Distributed development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94498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10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11.xml><?xml version="1.0" encoding="utf-8"?>
<a:theme xmlns:a="http://schemas.openxmlformats.org/drawingml/2006/main" name="3-50045_US_Roadshow_BeyondBuild_Template">
  <a:themeElements>
    <a:clrScheme name="Custom 3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FFB900"/>
      </a:accent2>
      <a:accent3>
        <a:srgbClr val="00BCF2"/>
      </a:accent3>
      <a:accent4>
        <a:srgbClr val="0078D7"/>
      </a:accent4>
      <a:accent5>
        <a:srgbClr val="D2D2D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838C69F-D4D4-421C-85B3-F6CAED6CF3E1}" vid="{BA9DE3A7-CF6B-4E05-A4CF-E4F071EE9B6C}"/>
    </a:ext>
  </a:extLst>
</a:theme>
</file>

<file path=ppt/theme/theme12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1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_WHITE TEMPLATE">
  <a:themeElements>
    <a:clrScheme name="Custom 12">
      <a:dk1>
        <a:srgbClr val="353535"/>
      </a:dk1>
      <a:lt1>
        <a:srgbClr val="FFFFFF"/>
      </a:lt1>
      <a:dk2>
        <a:srgbClr val="505050"/>
      </a:dk2>
      <a:lt2>
        <a:srgbClr val="E6E6E6"/>
      </a:lt2>
      <a:accent1>
        <a:srgbClr val="D83B01"/>
      </a:accent1>
      <a:accent2>
        <a:srgbClr val="FF8C00"/>
      </a:accent2>
      <a:accent3>
        <a:srgbClr val="E6E6E6"/>
      </a:accent3>
      <a:accent4>
        <a:srgbClr val="737373"/>
      </a:accent4>
      <a:accent5>
        <a:srgbClr val="0078D7"/>
      </a:accent5>
      <a:accent6>
        <a:srgbClr val="00B294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ORANGE_2017_02.potx" id="{ADF073E1-7B38-447C-9B0E-8A99DD1B8371}" vid="{7A4AC7F3-7A28-4900-A81C-0213A42035E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MSVID_White_16x9_2012-08-18">
  <a:themeElements>
    <a:clrScheme name="Server and Cloud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.potx" id="{9D7DCF63-D646-447A-84B1-5ACE6F48B0FD}" vid="{DE27E08D-E1CF-4392-A12A-B852B2EF2D2A}"/>
    </a:ext>
  </a:extLst>
</a:theme>
</file>

<file path=ppt/theme/theme6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.potx" id="{9D7DCF63-D646-447A-84B1-5ACE6F48B0FD}" vid="{D8B5A76F-9881-4059-A8FD-477DB4396BF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MSVID_White_16x9_2012-08-18">
  <a:themeElements>
    <a:clrScheme name="Server and Cloud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6-30537_Envision 2016 Keynote Template">
  <a:themeElements>
    <a:clrScheme name="Envision 2016 General Colors">
      <a:dk1>
        <a:srgbClr val="505050"/>
      </a:dk1>
      <a:lt1>
        <a:srgbClr val="FFFFFF"/>
      </a:lt1>
      <a:dk2>
        <a:srgbClr val="107C10"/>
      </a:dk2>
      <a:lt2>
        <a:srgbClr val="F8F8F8"/>
      </a:lt2>
      <a:accent1>
        <a:srgbClr val="002050"/>
      </a:accent1>
      <a:accent2>
        <a:srgbClr val="107C10"/>
      </a:accent2>
      <a:accent3>
        <a:srgbClr val="BAD80A"/>
      </a:accent3>
      <a:accent4>
        <a:srgbClr val="0078D7"/>
      </a:accent4>
      <a:accent5>
        <a:srgbClr val="505050"/>
      </a:accent5>
      <a:accent6>
        <a:srgbClr val="747474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F813899E90D343892DB9711864C15D" ma:contentTypeVersion="33" ma:contentTypeDescription="Create a new document." ma:contentTypeScope="" ma:versionID="258ae73461dd0c07d5ae7c3d3da2ba57">
  <xsd:schema xmlns:xsd="http://www.w3.org/2001/XMLSchema" xmlns:xs="http://www.w3.org/2001/XMLSchema" xmlns:p="http://schemas.microsoft.com/office/2006/metadata/properties" xmlns:ns1="http://schemas.microsoft.com/sharepoint/v3" xmlns:ns2="fc82ed95-92bb-47fd-8c80-f5e1b8d95dc8" xmlns:ns3="98786dc9-0908-419e-a469-73f7f6d4711b" xmlns:ns4="10759bc7-6ae1-4416-bff5-ad2b61d8560a" xmlns:ns5="http://schemas.microsoft.com/sharepoint/v4" targetNamespace="http://schemas.microsoft.com/office/2006/metadata/properties" ma:root="true" ma:fieldsID="79d2fefc1aee713ccae6397c078e593c" ns1:_="" ns2:_="" ns3:_="" ns4:_="" ns5:_="">
    <xsd:import namespace="http://schemas.microsoft.com/sharepoint/v3"/>
    <xsd:import namespace="fc82ed95-92bb-47fd-8c80-f5e1b8d95dc8"/>
    <xsd:import namespace="98786dc9-0908-419e-a469-73f7f6d4711b"/>
    <xsd:import namespace="10759bc7-6ae1-4416-bff5-ad2b61d8560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3:Pack_x0020_Status" minOccurs="0"/>
                <xsd:element ref="ns3:Visibility" minOccurs="0"/>
                <xsd:element ref="ns4:Permission_x0020_Updates_x0020_for_x0020_Visibility" minOccurs="0"/>
                <xsd:element ref="ns5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0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12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3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14" nillable="true" ma:displayName="Number of Likes" ma:internalName="LikesCount">
      <xsd:simpleType>
        <xsd:restriction base="dms:Unknown"/>
      </xsd:simpleType>
    </xsd:element>
    <xsd:element name="LikedBy" ma:index="15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82ed95-92bb-47fd-8c80-f5e1b8d95d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2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86dc9-0908-419e-a469-73f7f6d4711b" elementFormDefault="qualified">
    <xsd:import namespace="http://schemas.microsoft.com/office/2006/documentManagement/types"/>
    <xsd:import namespace="http://schemas.microsoft.com/office/infopath/2007/PartnerControls"/>
    <xsd:element name="Pack_x0020_Status" ma:index="16" nillable="true" ma:displayName="Pack Status" ma:list="{ba297dbb-59c7-4a46-9620-6ab470ac2301}" ma:internalName="Pack_x0020_Status" ma:showField="Title" ma:web="98786dc9-0908-419e-a469-73f7f6d4711b">
      <xsd:simpleType>
        <xsd:restriction base="dms:Lookup"/>
      </xsd:simpleType>
    </xsd:element>
    <xsd:element name="Visibility" ma:index="17" nillable="true" ma:displayName="Visibility" ma:default="MTC Only" ma:format="Dropdown" ma:internalName="Visibility">
      <xsd:simpleType>
        <xsd:restriction base="dms:Choice">
          <xsd:enumeration value="MTC Only"/>
          <xsd:enumeration value="Public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759bc7-6ae1-4416-bff5-ad2b61d8560a" elementFormDefault="qualified">
    <xsd:import namespace="http://schemas.microsoft.com/office/2006/documentManagement/types"/>
    <xsd:import namespace="http://schemas.microsoft.com/office/infopath/2007/PartnerControls"/>
    <xsd:element name="Permission_x0020_Updates_x0020_for_x0020_Visibility" ma:index="18" nillable="true" ma:displayName="Permission Updates for Visibility" ma:internalName="Permission_x0020_Updates_x0020_for_x0020_Visibility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2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6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ibility xmlns="98786dc9-0908-419e-a469-73f7f6d4711b">MTC Only</Visibility>
    <LikesCount xmlns="http://schemas.microsoft.com/sharepoint/v3" xsi:nil="true"/>
    <_ip_UnifiedCompliancePolicyUIAction xmlns="http://schemas.microsoft.com/sharepoint/v3" xsi:nil="true"/>
    <IconOverlay xmlns="http://schemas.microsoft.com/sharepoint/v4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Permission_x0020_Updates_x0020_for_x0020_Visibility xmlns="10759bc7-6ae1-4416-bff5-ad2b61d8560a">
      <Url xsi:nil="true"/>
      <Description xsi:nil="true"/>
    </Permission_x0020_Updates_x0020_for_x0020_Visibility>
    <_ip_UnifiedCompliancePolicyProperties xmlns="http://schemas.microsoft.com/sharepoint/v3" xsi:nil="true"/>
    <Pack_x0020_Status xmlns="98786dc9-0908-419e-a469-73f7f6d4711b">4</Pack_x0020_Status>
    <RatedBy xmlns="http://schemas.microsoft.com/sharepoint/v3">
      <UserInfo>
        <DisplayName/>
        <AccountId xsi:nil="true"/>
        <AccountType/>
      </UserInfo>
    </RatedBy>
  </documentManagement>
</p:properties>
</file>

<file path=customXml/itemProps1.xml><?xml version="1.0" encoding="utf-8"?>
<ds:datastoreItem xmlns:ds="http://schemas.openxmlformats.org/officeDocument/2006/customXml" ds:itemID="{FC6B5FD5-B87A-4FB2-A427-01BFED663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82ed95-92bb-47fd-8c80-f5e1b8d95dc8"/>
    <ds:schemaRef ds:uri="98786dc9-0908-419e-a469-73f7f6d4711b"/>
    <ds:schemaRef ds:uri="10759bc7-6ae1-4416-bff5-ad2b61d8560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250AFA-78F0-4B06-800D-FA265574C4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A1FBC8-8B32-4544-B6A2-5DAD64F1A115}">
  <ds:schemaRefs>
    <ds:schemaRef ds:uri="http://schemas.microsoft.com/office/2006/documentManagement/types"/>
    <ds:schemaRef ds:uri="10759bc7-6ae1-4416-bff5-ad2b61d8560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sharepoint/v4"/>
    <ds:schemaRef ds:uri="http://purl.org/dc/terms/"/>
    <ds:schemaRef ds:uri="98786dc9-0908-419e-a469-73f7f6d4711b"/>
    <ds:schemaRef ds:uri="fc82ed95-92bb-47fd-8c80-f5e1b8d95dc8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0</TotalTime>
  <Words>2174</Words>
  <Application>Microsoft Office PowerPoint</Application>
  <PresentationFormat>Custom</PresentationFormat>
  <Paragraphs>583</Paragraphs>
  <Slides>51</Slides>
  <Notes>51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51</vt:i4>
      </vt:variant>
    </vt:vector>
  </HeadingPairs>
  <TitlesOfParts>
    <vt:vector size="78" baseType="lpstr">
      <vt:lpstr>MS PGothic</vt:lpstr>
      <vt:lpstr>Arial</vt:lpstr>
      <vt:lpstr>Arial Unicode MS</vt:lpstr>
      <vt:lpstr>Calibri</vt:lpstr>
      <vt:lpstr>Calibri Light</vt:lpstr>
      <vt:lpstr>Consolas</vt:lpstr>
      <vt:lpstr>Noto Sans Symbols</vt:lpstr>
      <vt:lpstr>Segoe UI</vt:lpstr>
      <vt:lpstr>Segoe UI Light</vt:lpstr>
      <vt:lpstr>Segoe UI Semibold</vt:lpstr>
      <vt:lpstr>Segoe UI Semilight</vt:lpstr>
      <vt:lpstr>Symbol</vt:lpstr>
      <vt:lpstr>Wingdings</vt:lpstr>
      <vt:lpstr>5-50002_Ignite_Breakout_Template</vt:lpstr>
      <vt:lpstr>6-30537_Envision 2016 Concurrent Template_Dark</vt:lpstr>
      <vt:lpstr>1_5-50002_Ignite_Breakout_Template</vt:lpstr>
      <vt:lpstr>MSVID_White_16x9_2012-08-18</vt:lpstr>
      <vt:lpstr>WHITE TEMPLATE</vt:lpstr>
      <vt:lpstr>COLOR TEMPLATE</vt:lpstr>
      <vt:lpstr>Office Theme</vt:lpstr>
      <vt:lpstr>1_MSVID_White_16x9_2012-08-18</vt:lpstr>
      <vt:lpstr>6-30537_Envision 2016 Keynote Template</vt:lpstr>
      <vt:lpstr>2_5-50002_Ignite_Breakout_Template</vt:lpstr>
      <vt:lpstr>3-50045_US_Roadshow_BeyondBuild_Template</vt:lpstr>
      <vt:lpstr>5-30721_Build_2016_Template_Light</vt:lpstr>
      <vt:lpstr>2_Office Theme</vt:lpstr>
      <vt:lpstr>1_WHITE TEMPLATE</vt:lpstr>
      <vt:lpstr>Kubernetes workshop  @ Linux Root conference      </vt:lpstr>
      <vt:lpstr>Requirements</vt:lpstr>
      <vt:lpstr>PowerPoint Presentation</vt:lpstr>
      <vt:lpstr>Characteristics of Microservices</vt:lpstr>
      <vt:lpstr> </vt:lpstr>
      <vt:lpstr>Characteristics of Microservices </vt:lpstr>
      <vt:lpstr>      SOA + Ease of DevOps = Microservice Architecture </vt:lpstr>
      <vt:lpstr>Monolith</vt:lpstr>
      <vt:lpstr>Missing out</vt:lpstr>
      <vt:lpstr>Technology heterogeneity </vt:lpstr>
      <vt:lpstr>Optimized Scaling and resilience  </vt:lpstr>
      <vt:lpstr>Independent deployment</vt:lpstr>
      <vt:lpstr>Distributed development  </vt:lpstr>
      <vt:lpstr>PowerPoint Presentation</vt:lpstr>
      <vt:lpstr>Monolith deployment</vt:lpstr>
      <vt:lpstr>Monolith deployment artifacts </vt:lpstr>
      <vt:lpstr>Microservice on virtual machines</vt:lpstr>
      <vt:lpstr>Containers to the rescue</vt:lpstr>
      <vt:lpstr>Docker</vt:lpstr>
      <vt:lpstr>Container Adoption</vt:lpstr>
      <vt:lpstr>Container Adoption</vt:lpstr>
      <vt:lpstr>Container Adoption</vt:lpstr>
      <vt:lpstr>Container Adoption</vt:lpstr>
      <vt:lpstr>Container Sprawl</vt:lpstr>
      <vt:lpstr>Challenge #0 – Let’s crate our first container</vt:lpstr>
      <vt:lpstr>Challenge #0. Solution</vt:lpstr>
      <vt:lpstr>Challenge #1 – running Minecraft server on the local PC </vt:lpstr>
      <vt:lpstr>Challenge #1 –Solution </vt:lpstr>
      <vt:lpstr>Challenge #2 – running Minecraft server in the Cloud  </vt:lpstr>
      <vt:lpstr>Challenge #2 –Solution </vt:lpstr>
      <vt:lpstr>Challenge #2.1 (Optional). Run Custom Container in ACI</vt:lpstr>
      <vt:lpstr>Challenge #2.1 (Optional). Solution</vt:lpstr>
      <vt:lpstr>Container Orchestration</vt:lpstr>
      <vt:lpstr>Why Container Orchestration?</vt:lpstr>
      <vt:lpstr>What is Kubernetes?</vt:lpstr>
      <vt:lpstr>Kubernetes - Agility</vt:lpstr>
      <vt:lpstr>Kubernetes - Agility</vt:lpstr>
      <vt:lpstr>Kubernetes - Scalability</vt:lpstr>
      <vt:lpstr>Kubernetes - Scalability</vt:lpstr>
      <vt:lpstr>Kubernetes - Scalability</vt:lpstr>
      <vt:lpstr>Kubernetes - Reliability</vt:lpstr>
      <vt:lpstr>Kubernetes Architecture</vt:lpstr>
      <vt:lpstr>Kubernetes – primitives</vt:lpstr>
      <vt:lpstr>Kubernetes – primitives #1</vt:lpstr>
      <vt:lpstr>Kubernetes – primitives #3</vt:lpstr>
      <vt:lpstr>Kubernetes – primitives #2</vt:lpstr>
      <vt:lpstr>Challenge #3 – run Minecraft Kubernetes  </vt:lpstr>
      <vt:lpstr>Challenge #3. Solution</vt:lpstr>
      <vt:lpstr>Challenge #4 (Optional) – Stateful  </vt:lpstr>
      <vt:lpstr>Challenge #4 (Optional). Solution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 Workshop</dc:title>
  <dc:subject/>
  <dc:creator/>
  <cp:keywords/>
  <dc:description/>
  <cp:lastModifiedBy/>
  <cp:revision>2</cp:revision>
  <dcterms:created xsi:type="dcterms:W3CDTF">2016-09-27T20:03:24Z</dcterms:created>
  <dcterms:modified xsi:type="dcterms:W3CDTF">2018-04-09T13:48:05Z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0x010100AFF813899E90D343892DB9711864C15D</vt:lpwstr>
  </property>
  <property fmtid="{D5CDD505-2E9C-101B-9397-08002B2CF9AE}" pid="3" name="TaxKeyword">
    <vt:lpwstr/>
  </property>
  <property fmtid="{D5CDD505-2E9C-101B-9397-08002B2CF9AE}" pid="4" name="TaxCatchAll">
    <vt:lpwstr/>
  </property>
  <property fmtid="{D5CDD505-2E9C-101B-9397-08002B2CF9AE}" pid="5" name="TaxKeywordTaxHTField">
    <vt:lpwstr/>
  </property>
  <property fmtid="{D5CDD505-2E9C-101B-9397-08002B2CF9AE}" pid="6" name="MSIP_Label_f42aa342-8706-4288-bd11-ebb85995028c_Enabled">
    <vt:lpwstr>True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Owner">
    <vt:lpwstr>vtsykun@microsoft.com</vt:lpwstr>
  </property>
  <property fmtid="{D5CDD505-2E9C-101B-9397-08002B2CF9AE}" pid="9" name="MSIP_Label_f42aa342-8706-4288-bd11-ebb85995028c_SetDate">
    <vt:lpwstr>2018-04-09T08:18:59.6953995Z</vt:lpwstr>
  </property>
  <property fmtid="{D5CDD505-2E9C-101B-9397-08002B2CF9AE}" pid="10" name="MSIP_Label_f42aa342-8706-4288-bd11-ebb85995028c_Name">
    <vt:lpwstr>General</vt:lpwstr>
  </property>
  <property fmtid="{D5CDD505-2E9C-101B-9397-08002B2CF9AE}" pid="11" name="MSIP_Label_f42aa342-8706-4288-bd11-ebb85995028c_Application">
    <vt:lpwstr>Microsoft Azure Information Protection</vt:lpwstr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Sensitivity">
    <vt:lpwstr>General</vt:lpwstr>
  </property>
</Properties>
</file>